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eenie Beanie"/>
      <p:regular r:id="rId55"/>
    </p:embeddedFont>
    <p:embeddedFont>
      <p:font typeface="Public Sans"/>
      <p:regular r:id="rId56"/>
      <p:bold r:id="rId57"/>
      <p:italic r:id="rId58"/>
      <p:boldItalic r:id="rId59"/>
    </p:embeddedFont>
    <p:embeddedFont>
      <p:font typeface="DM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Elsie Ruoxi W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italic.fntdata"/><Relationship Id="rId61" Type="http://schemas.openxmlformats.org/officeDocument/2006/relationships/font" Target="fonts/DMSans-bold.fntdata"/><Relationship Id="rId20" Type="http://schemas.openxmlformats.org/officeDocument/2006/relationships/slide" Target="slides/slide14.xml"/><Relationship Id="rId63" Type="http://schemas.openxmlformats.org/officeDocument/2006/relationships/font" Target="fonts/DM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DM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eenieBeanie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ublicSans-bold.fntdata"/><Relationship Id="rId12" Type="http://schemas.openxmlformats.org/officeDocument/2006/relationships/slide" Target="slides/slide6.xml"/><Relationship Id="rId56" Type="http://schemas.openxmlformats.org/officeDocument/2006/relationships/font" Target="fonts/PublicSans-regular.fntdata"/><Relationship Id="rId15" Type="http://schemas.openxmlformats.org/officeDocument/2006/relationships/slide" Target="slides/slide9.xml"/><Relationship Id="rId59" Type="http://schemas.openxmlformats.org/officeDocument/2006/relationships/font" Target="fonts/PublicSans-boldItalic.fntdata"/><Relationship Id="rId14" Type="http://schemas.openxmlformats.org/officeDocument/2006/relationships/slide" Target="slides/slide8.xml"/><Relationship Id="rId58" Type="http://schemas.openxmlformats.org/officeDocument/2006/relationships/font" Target="fonts/Public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1-21T19:41:30.197">
    <p:pos x="6000" y="0"/>
    <p:text>To link</p:text>
  </p:cm>
  <p:cm authorId="0" idx="2" dt="2021-01-21T19:41:25.210">
    <p:pos x="6000" y="100"/>
    <p:text>To link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796e5ffe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796e5ffe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796e5ffe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796e5ffe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796e5ff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796e5ff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9610f506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9610f506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9610f506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9610f506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18881b108a3aa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c18881b108a3aa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796e5ff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796e5ff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4e4902552503d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4e4902552503d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796e5ffea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796e5ffea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796e5ffea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796e5ffea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796e5ffea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796e5ffea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796e5ffe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796e5ffe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796e5ffea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796e5ffea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796e5ffea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796e5ffea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796e5ffea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796e5ffea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796e5ffe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796e5ffe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fd2ba9e6067872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fd2ba9e6067872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796e5ffe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796e5ffe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796e5ffe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796e5ffe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796e5ffea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796e5ffea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796e5ffea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796e5ffea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796e5ffea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796e5ffea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72b468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72b468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796e5ffea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796e5ffea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7af78eac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7af78eac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796e5ffea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796e5ffea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796e5ffea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796e5ffea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796e5ffea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796e5ffea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796e5ffea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796e5ffea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796e5ffea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796e5ffea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7af78eaca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7af78eaca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796e5ffea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796e5ffe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7af78eaca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7af78eaca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9610f506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9610f506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7af78eaca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7af78eaca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796e5ffe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796e5ffe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796e5ffea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796e5ffea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7af78eaca_5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7af78eaca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b72b4682e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b72b4682e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796e5ffe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796e5ffe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b796e5ffea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b796e5ffea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7af78e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7af78e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7af78ea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7af78ea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610f506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610f506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21111"/>
                </a:solidFill>
                <a:latin typeface="DM Sans"/>
                <a:ea typeface="DM Sans"/>
                <a:cs typeface="DM Sans"/>
                <a:sym typeface="DM Sans"/>
              </a:rPr>
              <a:t>Inspired by the studio description, we came up with a few design questions for both creators...</a:t>
            </a:r>
            <a:endParaRPr b="1" sz="1800">
              <a:solidFill>
                <a:srgbClr val="12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9610f50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9610f50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21111"/>
                </a:solidFill>
                <a:latin typeface="DM Sans"/>
                <a:ea typeface="DM Sans"/>
                <a:cs typeface="DM Sans"/>
                <a:sym typeface="DM Sans"/>
              </a:rPr>
              <a:t>...and consumers.</a:t>
            </a:r>
            <a:endParaRPr b="1" sz="1800">
              <a:solidFill>
                <a:srgbClr val="12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796e5ffe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796e5ffe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9610f506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9610f506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9610f506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9610f506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b="1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Relationship Id="rId4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hyperlink" Target="https://drive.google.com/drive/folders/1nLsQgttEePE-Q8um7fVLNSdo-YO35A1a?usp=sharing" TargetMode="External"/><Relationship Id="rId5" Type="http://schemas.openxmlformats.org/officeDocument/2006/relationships/hyperlink" Target="https://miro.com/app/board/o9J_lYTu4H0=/" TargetMode="External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rive.google.com/drive/folders/19xI9-lZiHmnd-fuvSKwTShegTgQCkQir?usp=sharing" TargetMode="External"/><Relationship Id="rId4" Type="http://schemas.openxmlformats.org/officeDocument/2006/relationships/hyperlink" Target="https://drive.google.com/drive/folders/1o4IFFjyE2GsLLZVob9qYhLkmeB3os4cH?usp=sharing" TargetMode="External"/><Relationship Id="rId5" Type="http://schemas.openxmlformats.org/officeDocument/2006/relationships/hyperlink" Target="https://drive.google.com/drive/folders/1Ye2j72-RVtJ-uGZGsNh56MYYjZBQtJYj?usp=sharing" TargetMode="External"/><Relationship Id="rId6" Type="http://schemas.openxmlformats.org/officeDocument/2006/relationships/hyperlink" Target="https://drive.google.com/drive/folders/1CMaaD7K8L1mwjno7sxkE5gIPoCHojInM?usp=sharing" TargetMode="External"/><Relationship Id="rId7" Type="http://schemas.openxmlformats.org/officeDocument/2006/relationships/hyperlink" Target="https://drive.google.com/drive/folders/1nLsQgttEePE-Q8um7fVLNSdo-YO35A1a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drive/folders/1o4IFFjyE2GsLLZVob9qYhLkmeB3os4cH?usp=sharing" TargetMode="External"/><Relationship Id="rId5" Type="http://schemas.openxmlformats.org/officeDocument/2006/relationships/hyperlink" Target="https://drive.google.com/drive/folders/1o4IFFjyE2GsLLZVob9qYhLkmeB3os4cH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344175" y="2326728"/>
            <a:ext cx="9360483" cy="468414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Google Shape;55;p13"/>
          <p:cNvSpPr/>
          <p:nvPr/>
        </p:nvSpPr>
        <p:spPr>
          <a:xfrm>
            <a:off x="-235799" y="2189227"/>
            <a:ext cx="9425529" cy="802662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Google Shape;56;p13"/>
          <p:cNvSpPr/>
          <p:nvPr/>
        </p:nvSpPr>
        <p:spPr>
          <a:xfrm>
            <a:off x="-568675" y="2569904"/>
            <a:ext cx="10883514" cy="468414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929577" y="1797400"/>
            <a:ext cx="7175400" cy="11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Needfinding in the realm of </a:t>
            </a:r>
            <a:r>
              <a:rPr lang="en" sz="3500">
                <a:solidFill>
                  <a:srgbClr val="FC5857"/>
                </a:solidFill>
                <a:highlight>
                  <a:srgbClr val="FFDEDE"/>
                </a:highlight>
              </a:rPr>
              <a:t>music experiences</a:t>
            </a:r>
            <a:r>
              <a:rPr lang="en" sz="3500"/>
              <a:t>  </a:t>
            </a:r>
            <a:endParaRPr sz="3500"/>
          </a:p>
        </p:txBody>
      </p:sp>
      <p:sp>
        <p:nvSpPr>
          <p:cNvPr id="58" name="Google Shape;58;p13"/>
          <p:cNvSpPr txBox="1"/>
          <p:nvPr/>
        </p:nvSpPr>
        <p:spPr>
          <a:xfrm>
            <a:off x="1028375" y="2977650"/>
            <a:ext cx="5117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Elsie, Alix, Jialin, Constance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5180550" y="2207250"/>
            <a:ext cx="3675600" cy="830700"/>
          </a:xfrm>
          <a:prstGeom prst="roundRect">
            <a:avLst>
              <a:gd fmla="val 16667" name="adj"/>
            </a:avLst>
          </a:prstGeom>
          <a:solidFill>
            <a:srgbClr val="FFDEDE">
              <a:alpha val="74300"/>
            </a:srgbClr>
          </a:solidFill>
          <a:ln cap="flat" cmpd="sng" w="9525">
            <a:solidFill>
              <a:srgbClr val="FC5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1447251" y="1827896"/>
            <a:ext cx="6249498" cy="2555577"/>
            <a:chOff x="1050363" y="1837862"/>
            <a:chExt cx="7043275" cy="2797873"/>
          </a:xfrm>
        </p:grpSpPr>
        <p:grpSp>
          <p:nvGrpSpPr>
            <p:cNvPr id="174" name="Google Shape;174;p22"/>
            <p:cNvGrpSpPr/>
            <p:nvPr/>
          </p:nvGrpSpPr>
          <p:grpSpPr>
            <a:xfrm>
              <a:off x="1346923" y="1837862"/>
              <a:ext cx="5624979" cy="2797873"/>
              <a:chOff x="1866225" y="2126188"/>
              <a:chExt cx="4407600" cy="2039712"/>
            </a:xfrm>
          </p:grpSpPr>
          <p:cxnSp>
            <p:nvCxnSpPr>
              <p:cNvPr id="175" name="Google Shape;175;p22"/>
              <p:cNvCxnSpPr/>
              <p:nvPr/>
            </p:nvCxnSpPr>
            <p:spPr>
              <a:xfrm>
                <a:off x="1866225" y="4165900"/>
                <a:ext cx="4407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76" name="Google Shape;176;p22"/>
              <p:cNvSpPr/>
              <p:nvPr/>
            </p:nvSpPr>
            <p:spPr>
              <a:xfrm>
                <a:off x="1866225" y="2126188"/>
                <a:ext cx="4365250" cy="1884050"/>
              </a:xfrm>
              <a:custGeom>
                <a:rect b="b" l="l" r="r" t="t"/>
                <a:pathLst>
                  <a:path extrusionOk="0" h="75362" w="174610">
                    <a:moveTo>
                      <a:pt x="0" y="75362"/>
                    </a:moveTo>
                    <a:cubicBezTo>
                      <a:pt x="10424" y="73900"/>
                      <a:pt x="44100" y="79136"/>
                      <a:pt x="62542" y="66590"/>
                    </a:cubicBezTo>
                    <a:cubicBezTo>
                      <a:pt x="80984" y="54044"/>
                      <a:pt x="96172" y="1453"/>
                      <a:pt x="110652" y="85"/>
                    </a:cubicBezTo>
                    <a:cubicBezTo>
                      <a:pt x="125132" y="-1283"/>
                      <a:pt x="138763" y="49610"/>
                      <a:pt x="149423" y="58383"/>
                    </a:cubicBezTo>
                    <a:cubicBezTo>
                      <a:pt x="160083" y="67156"/>
                      <a:pt x="170412" y="53666"/>
                      <a:pt x="174610" y="52723"/>
                    </a:cubicBezTo>
                  </a:path>
                </a:pathLst>
              </a:cu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77" name="Google Shape;177;p22"/>
            <p:cNvSpPr txBox="1"/>
            <p:nvPr/>
          </p:nvSpPr>
          <p:spPr>
            <a:xfrm>
              <a:off x="1050363" y="371312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yourself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2186163" y="35966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project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2961163" y="29000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Build rapport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5717738" y="23526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Reflect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6740338" y="31559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Wrap-up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2" name="Google Shape;182;p22"/>
          <p:cNvSpPr txBox="1"/>
          <p:nvPr/>
        </p:nvSpPr>
        <p:spPr>
          <a:xfrm>
            <a:off x="6276300" y="2207250"/>
            <a:ext cx="2720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You say this is your fav song...why do you grimace when talking about it?</a:t>
            </a:r>
            <a:endParaRPr b="1" sz="18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5336150" y="2464350"/>
            <a:ext cx="91500" cy="91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4442687" y="1167579"/>
            <a:ext cx="910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rPr>
              <a:t>Explore emotions</a:t>
            </a:r>
            <a:endParaRPr b="1" sz="12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412660" y="2050514"/>
            <a:ext cx="910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rPr>
              <a:t>Evoke stories</a:t>
            </a:r>
            <a:endParaRPr b="1" sz="12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...and ask interviewees to unpack contradictions and reactions as we notice them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629350" y="444250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3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23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1101375" y="1773350"/>
            <a:ext cx="599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NEEDFINDING METHODOLOGY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talking to the right people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038" y="1725300"/>
            <a:ext cx="6181800" cy="1940700"/>
          </a:xfrm>
          <a:prstGeom prst="roundRect">
            <a:avLst>
              <a:gd fmla="val 6125" name="adj"/>
            </a:avLst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761100" y="324850"/>
            <a:ext cx="752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We posted to reddit forums </a:t>
            </a:r>
            <a:r>
              <a:rPr b="1" lang="en" sz="18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r/CasualConversation</a:t>
            </a: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8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r/FutureBeats</a:t>
            </a: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 and looked to first &amp; second-degree connections...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29350" y="444250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5"/>
          <p:cNvGrpSpPr/>
          <p:nvPr/>
        </p:nvGrpSpPr>
        <p:grpSpPr>
          <a:xfrm>
            <a:off x="6936302" y="1688212"/>
            <a:ext cx="1819800" cy="1458513"/>
            <a:chOff x="6936302" y="1459612"/>
            <a:chExt cx="1819800" cy="1458513"/>
          </a:xfrm>
        </p:grpSpPr>
        <p:pic>
          <p:nvPicPr>
            <p:cNvPr id="208" name="Google Shape;208;p25"/>
            <p:cNvPicPr preferRelativeResize="0"/>
            <p:nvPr/>
          </p:nvPicPr>
          <p:blipFill rotWithShape="1">
            <a:blip r:embed="rId3">
              <a:alphaModFix/>
            </a:blip>
            <a:srcRect b="0" l="11602" r="11610" t="0"/>
            <a:stretch/>
          </p:blipFill>
          <p:spPr>
            <a:xfrm>
              <a:off x="7253397" y="1459612"/>
              <a:ext cx="1185600" cy="115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9" name="Google Shape;209;p25"/>
            <p:cNvSpPr txBox="1"/>
            <p:nvPr/>
          </p:nvSpPr>
          <p:spPr>
            <a:xfrm>
              <a:off x="6936302" y="2694025"/>
              <a:ext cx="18198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Gloria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Soph @ Columbia, 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Music Major,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producer</a:t>
              </a:r>
              <a:endParaRPr i="1" sz="11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highlight>
                    <a:srgbClr val="FFDEDE"/>
                  </a:highlight>
                  <a:latin typeface="DM Sans"/>
                  <a:ea typeface="DM Sans"/>
                  <a:cs typeface="DM Sans"/>
                  <a:sym typeface="DM Sans"/>
                </a:rPr>
                <a:t>(musician friend)</a:t>
              </a:r>
              <a:endParaRPr i="1" sz="11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485753" y="1688212"/>
            <a:ext cx="1624200" cy="1458518"/>
            <a:chOff x="485753" y="1459612"/>
            <a:chExt cx="1624200" cy="1458518"/>
          </a:xfrm>
        </p:grpSpPr>
        <p:pic>
          <p:nvPicPr>
            <p:cNvPr id="211" name="Google Shape;211;p25"/>
            <p:cNvPicPr preferRelativeResize="0"/>
            <p:nvPr/>
          </p:nvPicPr>
          <p:blipFill rotWithShape="1">
            <a:blip r:embed="rId4">
              <a:alphaModFix/>
            </a:blip>
            <a:srcRect b="0" l="14659" r="14659" t="0"/>
            <a:stretch/>
          </p:blipFill>
          <p:spPr>
            <a:xfrm>
              <a:off x="705112" y="1459612"/>
              <a:ext cx="1185600" cy="115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2" name="Google Shape;212;p25"/>
            <p:cNvSpPr txBox="1"/>
            <p:nvPr/>
          </p:nvSpPr>
          <p:spPr>
            <a:xfrm>
              <a:off x="485752" y="2694030"/>
              <a:ext cx="16242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Max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Senior @ Stanford, MS&amp;E Major</a:t>
              </a:r>
              <a:endParaRPr i="1" sz="11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rgbClr val="1A1A1A"/>
                  </a:solidFill>
                  <a:highlight>
                    <a:srgbClr val="FFDEDE"/>
                  </a:highlight>
                  <a:latin typeface="DM Sans"/>
                  <a:ea typeface="DM Sans"/>
                  <a:cs typeface="DM Sans"/>
                  <a:sym typeface="DM Sans"/>
                </a:rPr>
                <a:t>(work colleague)</a:t>
              </a:r>
              <a:endParaRPr i="1" sz="1100">
                <a:solidFill>
                  <a:srgbClr val="1A1A1A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5245814" y="1688212"/>
            <a:ext cx="1728000" cy="1458513"/>
            <a:chOff x="5428262" y="1514637"/>
            <a:chExt cx="1728000" cy="1458513"/>
          </a:xfrm>
        </p:grpSpPr>
        <p:pic>
          <p:nvPicPr>
            <p:cNvPr id="214" name="Google Shape;214;p25"/>
            <p:cNvPicPr preferRelativeResize="0"/>
            <p:nvPr/>
          </p:nvPicPr>
          <p:blipFill rotWithShape="1">
            <a:blip r:embed="rId5">
              <a:alphaModFix/>
            </a:blip>
            <a:srcRect b="0" l="26955" r="15237" t="0"/>
            <a:stretch/>
          </p:blipFill>
          <p:spPr>
            <a:xfrm>
              <a:off x="5738582" y="1514637"/>
              <a:ext cx="1185600" cy="115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5" name="Google Shape;215;p25"/>
            <p:cNvSpPr txBox="1"/>
            <p:nvPr/>
          </p:nvSpPr>
          <p:spPr>
            <a:xfrm>
              <a:off x="5428262" y="2749050"/>
              <a:ext cx="17280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Thi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Senior @ UH, 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part-time NASA SWE, amateur guitarist</a:t>
              </a:r>
              <a:endParaRPr i="1" sz="11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highlight>
                    <a:srgbClr val="FFDEDE"/>
                  </a:highlight>
                  <a:latin typeface="DM Sans"/>
                  <a:ea typeface="DM Sans"/>
                  <a:cs typeface="DM Sans"/>
                  <a:sym typeface="DM Sans"/>
                </a:rPr>
                <a:t>(r/CasualConversation)</a:t>
              </a:r>
              <a:endParaRPr i="1" sz="11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2072440" y="1688212"/>
            <a:ext cx="1624200" cy="1458518"/>
            <a:chOff x="2122794" y="1459612"/>
            <a:chExt cx="1624200" cy="1458518"/>
          </a:xfrm>
        </p:grpSpPr>
        <p:pic>
          <p:nvPicPr>
            <p:cNvPr id="217" name="Google Shape;217;p25"/>
            <p:cNvPicPr preferRelativeResize="0"/>
            <p:nvPr/>
          </p:nvPicPr>
          <p:blipFill rotWithShape="1">
            <a:blip r:embed="rId6">
              <a:alphaModFix/>
            </a:blip>
            <a:srcRect b="0" l="23720" r="23720" t="0"/>
            <a:stretch/>
          </p:blipFill>
          <p:spPr>
            <a:xfrm>
              <a:off x="2342153" y="1459612"/>
              <a:ext cx="1185600" cy="115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8" name="Google Shape;218;p25"/>
            <p:cNvSpPr txBox="1"/>
            <p:nvPr/>
          </p:nvSpPr>
          <p:spPr>
            <a:xfrm>
              <a:off x="2122794" y="2694030"/>
              <a:ext cx="16242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Veronica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Soph @ UNO, 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Polisci Major</a:t>
              </a:r>
              <a:endParaRPr i="1" sz="11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highlight>
                    <a:srgbClr val="FFDEDE"/>
                  </a:highlight>
                  <a:latin typeface="DM Sans"/>
                  <a:ea typeface="DM Sans"/>
                  <a:cs typeface="DM Sans"/>
                  <a:sym typeface="DM Sans"/>
                </a:rPr>
                <a:t>(high school friend)</a:t>
              </a:r>
              <a:endParaRPr i="1" sz="11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3659127" y="1688212"/>
            <a:ext cx="1624200" cy="1458518"/>
            <a:chOff x="3659127" y="1688212"/>
            <a:chExt cx="1624200" cy="1458518"/>
          </a:xfrm>
        </p:grpSpPr>
        <p:pic>
          <p:nvPicPr>
            <p:cNvPr id="220" name="Google Shape;220;p25"/>
            <p:cNvPicPr preferRelativeResize="0"/>
            <p:nvPr/>
          </p:nvPicPr>
          <p:blipFill rotWithShape="1">
            <a:blip r:embed="rId7">
              <a:alphaModFix/>
            </a:blip>
            <a:srcRect b="1162" l="0" r="0" t="1162"/>
            <a:stretch/>
          </p:blipFill>
          <p:spPr>
            <a:xfrm>
              <a:off x="3878487" y="1688212"/>
              <a:ext cx="1185600" cy="115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3659127" y="2922630"/>
              <a:ext cx="16242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Corey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Part-time teacher,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fresh grad</a:t>
              </a:r>
              <a:endParaRPr i="1" sz="11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highlight>
                    <a:srgbClr val="FFDEDE"/>
                  </a:highlight>
                  <a:latin typeface="DM Sans"/>
                  <a:ea typeface="DM Sans"/>
                  <a:cs typeface="DM Sans"/>
                  <a:sym typeface="DM Sans"/>
                </a:rPr>
                <a:t>(r/FutureBeats)</a:t>
              </a:r>
              <a:endParaRPr i="1" sz="11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22" name="Google Shape;222;p25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talked to 5 people…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(no compensation)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 rot="-2153545">
            <a:off x="1866861" y="3562548"/>
            <a:ext cx="234489" cy="928030"/>
          </a:xfrm>
          <a:custGeom>
            <a:rect b="b" l="l" r="r" t="t"/>
            <a:pathLst>
              <a:path extrusionOk="0" h="37121" w="13009">
                <a:moveTo>
                  <a:pt x="13009" y="37121"/>
                </a:moveTo>
                <a:cubicBezTo>
                  <a:pt x="10859" y="34133"/>
                  <a:pt x="1002" y="25377"/>
                  <a:pt x="111" y="19190"/>
                </a:cubicBezTo>
                <a:cubicBezTo>
                  <a:pt x="-780" y="13003"/>
                  <a:pt x="6403" y="3198"/>
                  <a:pt x="7661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9" name="Google Shape;229;p26"/>
          <p:cNvSpPr txBox="1"/>
          <p:nvPr/>
        </p:nvSpPr>
        <p:spPr>
          <a:xfrm>
            <a:off x="81054" y="3702713"/>
            <a:ext cx="2433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super-listener</a:t>
            </a:r>
            <a:endParaRPr b="1" sz="1500">
              <a:solidFill>
                <a:schemeClr val="accent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6852001" y="3702713"/>
            <a:ext cx="1988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music as career</a:t>
            </a:r>
            <a:endParaRPr b="1" sz="1500">
              <a:solidFill>
                <a:schemeClr val="accent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2452675" y="4021900"/>
            <a:ext cx="25593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Saved 6000+ songs on spotify, made 75+ playlists</a:t>
            </a:r>
            <a:endParaRPr b="1" i="1" sz="17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002850" y="859025"/>
            <a:ext cx="2214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Freelancer</a:t>
            </a:r>
            <a:r>
              <a:rPr b="1" i="1" lang="en" sz="17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 on fiverr, makes new music every week</a:t>
            </a:r>
            <a:endParaRPr b="1" i="1" sz="17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8256125" y="1178850"/>
            <a:ext cx="355575" cy="519050"/>
          </a:xfrm>
          <a:custGeom>
            <a:rect b="b" l="l" r="r" t="t"/>
            <a:pathLst>
              <a:path extrusionOk="0" h="20762" w="14223">
                <a:moveTo>
                  <a:pt x="0" y="0"/>
                </a:moveTo>
                <a:cubicBezTo>
                  <a:pt x="2360" y="1521"/>
                  <a:pt x="13633" y="5663"/>
                  <a:pt x="14157" y="9123"/>
                </a:cubicBezTo>
                <a:cubicBezTo>
                  <a:pt x="14681" y="12583"/>
                  <a:pt x="4981" y="18822"/>
                  <a:pt x="3146" y="2076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234" name="Google Shape;234;p26"/>
          <p:cNvGrpSpPr/>
          <p:nvPr/>
        </p:nvGrpSpPr>
        <p:grpSpPr>
          <a:xfrm>
            <a:off x="6936302" y="1688212"/>
            <a:ext cx="1819800" cy="1458513"/>
            <a:chOff x="6936302" y="1459612"/>
            <a:chExt cx="1819800" cy="1458513"/>
          </a:xfrm>
        </p:grpSpPr>
        <p:pic>
          <p:nvPicPr>
            <p:cNvPr id="235" name="Google Shape;235;p26"/>
            <p:cNvPicPr preferRelativeResize="0"/>
            <p:nvPr/>
          </p:nvPicPr>
          <p:blipFill rotWithShape="1">
            <a:blip r:embed="rId3">
              <a:alphaModFix/>
            </a:blip>
            <a:srcRect b="0" l="11602" r="11610" t="0"/>
            <a:stretch/>
          </p:blipFill>
          <p:spPr>
            <a:xfrm>
              <a:off x="7253397" y="1459612"/>
              <a:ext cx="1185600" cy="1158000"/>
            </a:xfrm>
            <a:prstGeom prst="ellipse">
              <a:avLst/>
            </a:prstGeom>
            <a:noFill/>
            <a:ln>
              <a:noFill/>
            </a:ln>
            <a:effectLst>
              <a:outerShdw blurRad="728663" rotWithShape="0" algn="bl" dir="5400000" dist="19050">
                <a:srgbClr val="FC5857">
                  <a:alpha val="50000"/>
                </a:srgbClr>
              </a:outerShdw>
            </a:effectLst>
          </p:spPr>
        </p:pic>
        <p:sp>
          <p:nvSpPr>
            <p:cNvPr id="236" name="Google Shape;236;p26"/>
            <p:cNvSpPr txBox="1"/>
            <p:nvPr/>
          </p:nvSpPr>
          <p:spPr>
            <a:xfrm>
              <a:off x="6936302" y="2694025"/>
              <a:ext cx="1819800" cy="224100"/>
            </a:xfrm>
            <a:prstGeom prst="rect">
              <a:avLst/>
            </a:prstGeom>
            <a:noFill/>
            <a:ln>
              <a:noFill/>
            </a:ln>
            <a:effectLst>
              <a:outerShdw blurRad="728663" rotWithShape="0" algn="bl" dir="5400000" dist="19050">
                <a:srgbClr val="FC5857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Gloria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Soph @ Columbia, 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Music Major,</a:t>
              </a:r>
              <a:br>
                <a:rPr i="1" lang="en" sz="1100">
                  <a:latin typeface="DM Sans"/>
                  <a:ea typeface="DM Sans"/>
                  <a:cs typeface="DM Sans"/>
                  <a:sym typeface="DM Sans"/>
                </a:rPr>
              </a:b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producer</a:t>
              </a:r>
              <a:endParaRPr i="1" sz="11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485753" y="1688212"/>
            <a:ext cx="1624200" cy="1458518"/>
            <a:chOff x="485753" y="1459612"/>
            <a:chExt cx="1624200" cy="1458518"/>
          </a:xfrm>
        </p:grpSpPr>
        <p:pic>
          <p:nvPicPr>
            <p:cNvPr id="238" name="Google Shape;238;p26"/>
            <p:cNvPicPr preferRelativeResize="0"/>
            <p:nvPr/>
          </p:nvPicPr>
          <p:blipFill rotWithShape="1">
            <a:blip r:embed="rId4">
              <a:alphaModFix/>
            </a:blip>
            <a:srcRect b="0" l="14659" r="14659" t="0"/>
            <a:stretch/>
          </p:blipFill>
          <p:spPr>
            <a:xfrm>
              <a:off x="705112" y="1459612"/>
              <a:ext cx="1185600" cy="1158000"/>
            </a:xfrm>
            <a:prstGeom prst="ellipse">
              <a:avLst/>
            </a:prstGeom>
            <a:noFill/>
            <a:ln>
              <a:noFill/>
            </a:ln>
            <a:effectLst>
              <a:outerShdw blurRad="728663" rotWithShape="0" algn="bl" dir="5400000" dist="19050">
                <a:srgbClr val="FC5857">
                  <a:alpha val="50000"/>
                </a:srgbClr>
              </a:outerShdw>
            </a:effectLst>
          </p:spPr>
        </p:pic>
        <p:sp>
          <p:nvSpPr>
            <p:cNvPr id="239" name="Google Shape;239;p26"/>
            <p:cNvSpPr txBox="1"/>
            <p:nvPr/>
          </p:nvSpPr>
          <p:spPr>
            <a:xfrm>
              <a:off x="485752" y="2694030"/>
              <a:ext cx="1624200" cy="224100"/>
            </a:xfrm>
            <a:prstGeom prst="rect">
              <a:avLst/>
            </a:prstGeom>
            <a:noFill/>
            <a:ln>
              <a:noFill/>
            </a:ln>
            <a:effectLst>
              <a:outerShdw blurRad="728663" rotWithShape="0" algn="bl" dir="5400000" dist="19050">
                <a:srgbClr val="FC5857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Max</a:t>
              </a:r>
              <a:endParaRPr b="1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DM Sans"/>
                  <a:ea typeface="DM Sans"/>
                  <a:cs typeface="DM Sans"/>
                  <a:sym typeface="DM Sans"/>
                </a:rPr>
                <a:t>Senior @ Stanford, MS&amp;E Major</a:t>
              </a:r>
              <a:endParaRPr i="1" sz="1100">
                <a:solidFill>
                  <a:srgbClr val="1A1A1A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40" name="Google Shape;240;p26"/>
          <p:cNvPicPr preferRelativeResize="0"/>
          <p:nvPr/>
        </p:nvPicPr>
        <p:blipFill rotWithShape="1">
          <a:blip r:embed="rId5">
            <a:alphaModFix amt="10000"/>
          </a:blip>
          <a:srcRect b="0" l="26955" r="15237" t="0"/>
          <a:stretch/>
        </p:blipFill>
        <p:spPr>
          <a:xfrm>
            <a:off x="5556134" y="1688212"/>
            <a:ext cx="1185600" cy="11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5245814" y="2922625"/>
            <a:ext cx="1728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Thi</a:t>
            </a:r>
            <a:endParaRPr b="1">
              <a:solidFill>
                <a:srgbClr val="EFEFE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Senior @ UH, </a:t>
            </a:r>
            <a:b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part-time NASA SWE, amateur guitarist</a:t>
            </a:r>
            <a:endParaRPr i="1" sz="1100">
              <a:solidFill>
                <a:srgbClr val="EFEFEF"/>
              </a:solidFill>
              <a:highlight>
                <a:srgbClr val="FFDED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6">
            <a:alphaModFix amt="10000"/>
          </a:blip>
          <a:srcRect b="0" l="23720" r="23720" t="0"/>
          <a:stretch/>
        </p:blipFill>
        <p:spPr>
          <a:xfrm>
            <a:off x="2291799" y="1688212"/>
            <a:ext cx="1185600" cy="11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2072440" y="2922630"/>
            <a:ext cx="1624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Veronica</a:t>
            </a:r>
            <a:endParaRPr b="1">
              <a:solidFill>
                <a:srgbClr val="EFEFE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Soph @ UNO, </a:t>
            </a:r>
            <a:b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Polisci Major</a:t>
            </a:r>
            <a:endParaRPr i="1" sz="1100">
              <a:solidFill>
                <a:srgbClr val="EFEFEF"/>
              </a:solidFill>
              <a:highlight>
                <a:srgbClr val="FFDED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7">
            <a:alphaModFix amt="15000"/>
          </a:blip>
          <a:srcRect b="1162" l="0" r="0" t="1162"/>
          <a:stretch/>
        </p:blipFill>
        <p:spPr>
          <a:xfrm>
            <a:off x="3878487" y="1688212"/>
            <a:ext cx="1185600" cy="11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3659127" y="2922630"/>
            <a:ext cx="1624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Corey</a:t>
            </a:r>
            <a:endParaRPr b="1">
              <a:solidFill>
                <a:srgbClr val="EFEFE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Part-time teacher,</a:t>
            </a:r>
            <a:b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1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fresh grad</a:t>
            </a:r>
            <a:endParaRPr i="1" sz="1100">
              <a:solidFill>
                <a:srgbClr val="EFEFEF"/>
              </a:solidFill>
              <a:highlight>
                <a:srgbClr val="FFDED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...including 2 extreme users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/>
          <p:nvPr/>
        </p:nvSpPr>
        <p:spPr>
          <a:xfrm>
            <a:off x="673750" y="1464900"/>
            <a:ext cx="4536900" cy="2742000"/>
          </a:xfrm>
          <a:prstGeom prst="roundRect">
            <a:avLst>
              <a:gd fmla="val 8158" name="adj"/>
            </a:avLst>
          </a:prstGeom>
          <a:solidFill>
            <a:srgbClr val="FFDEDE">
              <a:alpha val="74300"/>
            </a:srgbClr>
          </a:solidFill>
          <a:ln cap="flat" cmpd="sng" w="9525">
            <a:solidFill>
              <a:srgbClr val="FC5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5857"/>
              </a:solidFill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Though we recognize that we need to seek more diversity in our conversations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629350" y="444250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2182165" y="1872500"/>
            <a:ext cx="2666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/ 5 participants were </a:t>
            </a: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college students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2182163" y="3216475"/>
            <a:ext cx="2952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/ 5 participants were either on the </a:t>
            </a: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creator spectrum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 is a </a:t>
            </a: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super-listener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9877" l="18031" r="15430" t="0"/>
          <a:stretch/>
        </p:blipFill>
        <p:spPr>
          <a:xfrm>
            <a:off x="822038" y="1595000"/>
            <a:ext cx="1044000" cy="103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4">
            <a:alphaModFix/>
          </a:blip>
          <a:srcRect b="0" l="10967" r="10967" t="0"/>
          <a:stretch/>
        </p:blipFill>
        <p:spPr>
          <a:xfrm>
            <a:off x="909394" y="3041797"/>
            <a:ext cx="1044000" cy="103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 rot="5400000">
            <a:off x="5174825" y="2752200"/>
            <a:ext cx="528300" cy="167400"/>
          </a:xfrm>
          <a:prstGeom prst="triangle">
            <a:avLst>
              <a:gd fmla="val 50000" name="adj"/>
            </a:avLst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667300" y="2595900"/>
            <a:ext cx="2792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In the future</a:t>
            </a:r>
            <a:r>
              <a:rPr lang="en" sz="16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, we hope to talk to more pre-college and post-college people as well as typical music consumers</a:t>
            </a:r>
            <a:endParaRPr sz="1600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28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p28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Google Shape;268;p28"/>
          <p:cNvSpPr txBox="1"/>
          <p:nvPr>
            <p:ph type="title"/>
          </p:nvPr>
        </p:nvSpPr>
        <p:spPr>
          <a:xfrm>
            <a:off x="929575" y="2150850"/>
            <a:ext cx="790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</a:t>
            </a:r>
            <a:r>
              <a:rPr lang="en">
                <a:solidFill>
                  <a:srgbClr val="FFFFFF"/>
                </a:solidFill>
              </a:rPr>
              <a:t>nterview results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891875" y="3432925"/>
            <a:ext cx="26649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Corey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Substitute teacher &amp; music history buff who dabbles in creation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891875" y="928300"/>
            <a:ext cx="36801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My first love was hip-hop because it was so</a:t>
            </a:r>
            <a:r>
              <a:rPr b="1" lang="en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collaborative.”</a:t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0" y="438138"/>
            <a:ext cx="4267224" cy="42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739475" y="3493550"/>
            <a:ext cx="211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Veronica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Your typical casual listener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739475" y="902325"/>
            <a:ext cx="38034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made this album for songs that remind us of the </a:t>
            </a:r>
            <a:r>
              <a:rPr b="1" lang="en" sz="28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memories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had.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”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000" y="808138"/>
            <a:ext cx="4143925" cy="23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891875" y="3493550"/>
            <a:ext cx="26346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Thi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Engineer who loves playing guitar for his girl friend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891875" y="1264400"/>
            <a:ext cx="35940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Creating music gives a </a:t>
            </a:r>
            <a:r>
              <a:rPr b="1" lang="en" sz="2800"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sense of accomplishment</a:t>
            </a:r>
            <a:r>
              <a:rPr b="1" lang="en" sz="2800">
                <a:solidFill>
                  <a:srgbClr val="1A1A1A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”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25" y="915900"/>
            <a:ext cx="4210476" cy="24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4242" l="0" r="0" t="0"/>
          <a:stretch/>
        </p:blipFill>
        <p:spPr>
          <a:xfrm>
            <a:off x="839725" y="1237338"/>
            <a:ext cx="12645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873265" y="2481138"/>
            <a:ext cx="11706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Elsie</a:t>
            </a:r>
            <a:endParaRPr b="1">
              <a:solidFill>
                <a:schemeClr val="dk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SymSys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39735" y="3720158"/>
            <a:ext cx="13179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DM Sans"/>
                <a:ea typeface="DM Sans"/>
                <a:cs typeface="DM Sans"/>
                <a:sym typeface="DM Sans"/>
              </a:rPr>
              <a:t>bloody valentine</a:t>
            </a:r>
            <a:endParaRPr b="1" i="1"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DM Sans"/>
                <a:ea typeface="DM Sans"/>
                <a:cs typeface="DM Sans"/>
                <a:sym typeface="DM Sans"/>
              </a:rPr>
              <a:t>MGK</a:t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12121" l="0" r="0" t="12121"/>
          <a:stretch/>
        </p:blipFill>
        <p:spPr>
          <a:xfrm>
            <a:off x="2859670" y="1237338"/>
            <a:ext cx="12645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688350" y="2481138"/>
            <a:ext cx="15453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Alix</a:t>
            </a:r>
            <a:endParaRPr b="1">
              <a:solidFill>
                <a:schemeClr val="dk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Computer Science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842229" y="3720158"/>
            <a:ext cx="13179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DM Sans"/>
                <a:ea typeface="DM Sans"/>
                <a:cs typeface="DM Sans"/>
                <a:sym typeface="DM Sans"/>
              </a:rPr>
              <a:t>Save Your Tears</a:t>
            </a:r>
            <a:endParaRPr b="1" i="1"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DM Sans"/>
                <a:ea typeface="DM Sans"/>
                <a:cs typeface="DM Sans"/>
                <a:sym typeface="DM Sans"/>
              </a:rPr>
              <a:t>The Weeknd</a:t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321" l="0" r="0" t="13789"/>
          <a:stretch/>
        </p:blipFill>
        <p:spPr>
          <a:xfrm>
            <a:off x="4879616" y="1237338"/>
            <a:ext cx="12645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923734" y="3720158"/>
            <a:ext cx="13179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DM Sans"/>
                <a:ea typeface="DM Sans"/>
                <a:cs typeface="DM Sans"/>
                <a:sym typeface="DM Sans"/>
              </a:rPr>
              <a:t>drivers license</a:t>
            </a:r>
            <a:endParaRPr b="1" i="1"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DM Sans"/>
                <a:ea typeface="DM Sans"/>
                <a:cs typeface="DM Sans"/>
                <a:sym typeface="DM Sans"/>
              </a:rPr>
              <a:t>Olivia Rodrigo</a:t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31504" l="0" r="0" t="14383"/>
          <a:stretch/>
        </p:blipFill>
        <p:spPr>
          <a:xfrm>
            <a:off x="6899561" y="1237338"/>
            <a:ext cx="12645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58973" y="2481138"/>
            <a:ext cx="15453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Constance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Computer Science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912943" y="3720158"/>
            <a:ext cx="13179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DM Sans"/>
                <a:ea typeface="DM Sans"/>
                <a:cs typeface="DM Sans"/>
                <a:sym typeface="DM Sans"/>
              </a:rPr>
              <a:t>Psycho</a:t>
            </a:r>
            <a:endParaRPr b="1" i="1"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DM Sans"/>
                <a:ea typeface="DM Sans"/>
                <a:cs typeface="DM Sans"/>
                <a:sym typeface="DM Sans"/>
              </a:rPr>
              <a:t>Post Malone</a:t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739050" y="2481138"/>
            <a:ext cx="15453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Jialin</a:t>
            </a:r>
            <a:endParaRPr b="1">
              <a:solidFill>
                <a:schemeClr val="dk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Computer Science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Hello from the team that loves food &amp; music 👋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1365438" y="3099938"/>
            <a:ext cx="186286" cy="487231"/>
          </a:xfrm>
          <a:custGeom>
            <a:rect b="b" l="l" r="r" t="t"/>
            <a:pathLst>
              <a:path extrusionOk="0" h="40267" w="15329">
                <a:moveTo>
                  <a:pt x="7550" y="0"/>
                </a:moveTo>
                <a:cubicBezTo>
                  <a:pt x="3638" y="5086"/>
                  <a:pt x="45" y="13654"/>
                  <a:pt x="3775" y="18875"/>
                </a:cubicBezTo>
                <a:cubicBezTo>
                  <a:pt x="5977" y="21957"/>
                  <a:pt x="16796" y="21318"/>
                  <a:pt x="15100" y="17931"/>
                </a:cubicBezTo>
                <a:cubicBezTo>
                  <a:pt x="14441" y="16615"/>
                  <a:pt x="12153" y="17409"/>
                  <a:pt x="10696" y="17617"/>
                </a:cubicBezTo>
                <a:cubicBezTo>
                  <a:pt x="2430" y="18796"/>
                  <a:pt x="0" y="31918"/>
                  <a:pt x="0" y="40267"/>
                </a:cubicBezTo>
              </a:path>
            </a:pathLst>
          </a:custGeom>
          <a:noFill/>
          <a:ln cap="flat" cmpd="sng" w="19050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8" name="Google Shape;78;p14"/>
          <p:cNvSpPr txBox="1"/>
          <p:nvPr/>
        </p:nvSpPr>
        <p:spPr>
          <a:xfrm>
            <a:off x="1654800" y="2871675"/>
            <a:ext cx="126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Currently listening to...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3398775" y="3099938"/>
            <a:ext cx="186286" cy="487231"/>
          </a:xfrm>
          <a:custGeom>
            <a:rect b="b" l="l" r="r" t="t"/>
            <a:pathLst>
              <a:path extrusionOk="0" h="40267" w="15329">
                <a:moveTo>
                  <a:pt x="7550" y="0"/>
                </a:moveTo>
                <a:cubicBezTo>
                  <a:pt x="3638" y="5086"/>
                  <a:pt x="45" y="13654"/>
                  <a:pt x="3775" y="18875"/>
                </a:cubicBezTo>
                <a:cubicBezTo>
                  <a:pt x="5977" y="21957"/>
                  <a:pt x="16796" y="21318"/>
                  <a:pt x="15100" y="17931"/>
                </a:cubicBezTo>
                <a:cubicBezTo>
                  <a:pt x="14441" y="16615"/>
                  <a:pt x="12153" y="17409"/>
                  <a:pt x="10696" y="17617"/>
                </a:cubicBezTo>
                <a:cubicBezTo>
                  <a:pt x="2430" y="18796"/>
                  <a:pt x="0" y="31918"/>
                  <a:pt x="0" y="40267"/>
                </a:cubicBezTo>
              </a:path>
            </a:pathLst>
          </a:custGeom>
          <a:noFill/>
          <a:ln cap="flat" cmpd="sng" w="19050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0" name="Google Shape;80;p14"/>
          <p:cNvSpPr/>
          <p:nvPr/>
        </p:nvSpPr>
        <p:spPr>
          <a:xfrm>
            <a:off x="5463363" y="3102638"/>
            <a:ext cx="186286" cy="487231"/>
          </a:xfrm>
          <a:custGeom>
            <a:rect b="b" l="l" r="r" t="t"/>
            <a:pathLst>
              <a:path extrusionOk="0" h="40267" w="15329">
                <a:moveTo>
                  <a:pt x="7550" y="0"/>
                </a:moveTo>
                <a:cubicBezTo>
                  <a:pt x="3638" y="5086"/>
                  <a:pt x="45" y="13654"/>
                  <a:pt x="3775" y="18875"/>
                </a:cubicBezTo>
                <a:cubicBezTo>
                  <a:pt x="5977" y="21957"/>
                  <a:pt x="16796" y="21318"/>
                  <a:pt x="15100" y="17931"/>
                </a:cubicBezTo>
                <a:cubicBezTo>
                  <a:pt x="14441" y="16615"/>
                  <a:pt x="12153" y="17409"/>
                  <a:pt x="10696" y="17617"/>
                </a:cubicBezTo>
                <a:cubicBezTo>
                  <a:pt x="2430" y="18796"/>
                  <a:pt x="0" y="31918"/>
                  <a:pt x="0" y="40267"/>
                </a:cubicBezTo>
              </a:path>
            </a:pathLst>
          </a:custGeom>
          <a:noFill/>
          <a:ln cap="flat" cmpd="sng" w="19050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1" name="Google Shape;81;p14"/>
          <p:cNvSpPr/>
          <p:nvPr/>
        </p:nvSpPr>
        <p:spPr>
          <a:xfrm>
            <a:off x="7452575" y="3099938"/>
            <a:ext cx="186286" cy="487231"/>
          </a:xfrm>
          <a:custGeom>
            <a:rect b="b" l="l" r="r" t="t"/>
            <a:pathLst>
              <a:path extrusionOk="0" h="40267" w="15329">
                <a:moveTo>
                  <a:pt x="7550" y="0"/>
                </a:moveTo>
                <a:cubicBezTo>
                  <a:pt x="3638" y="5086"/>
                  <a:pt x="45" y="13654"/>
                  <a:pt x="3775" y="18875"/>
                </a:cubicBezTo>
                <a:cubicBezTo>
                  <a:pt x="5977" y="21957"/>
                  <a:pt x="16796" y="21318"/>
                  <a:pt x="15100" y="17931"/>
                </a:cubicBezTo>
                <a:cubicBezTo>
                  <a:pt x="14441" y="16615"/>
                  <a:pt x="12153" y="17409"/>
                  <a:pt x="10696" y="17617"/>
                </a:cubicBezTo>
                <a:cubicBezTo>
                  <a:pt x="2430" y="18796"/>
                  <a:pt x="0" y="31918"/>
                  <a:pt x="0" y="40267"/>
                </a:cubicBezTo>
              </a:path>
            </a:pathLst>
          </a:custGeom>
          <a:noFill/>
          <a:ln cap="flat" cmpd="sng" w="19050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666100" y="3432925"/>
            <a:ext cx="24546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Max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College student and avid music connoisseur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666100" y="928300"/>
            <a:ext cx="3803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Sharing music has become a </a:t>
            </a:r>
            <a:r>
              <a:rPr b="1" lang="en" sz="2800">
                <a:solidFill>
                  <a:srgbClr val="1A1A1A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core tenet of my friendships</a:t>
            </a:r>
            <a:r>
              <a:rPr b="1" lang="en" sz="28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”</a:t>
            </a:r>
            <a:endParaRPr b="1" sz="2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350" y="811275"/>
            <a:ext cx="4206424" cy="248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/>
          <p:nvPr/>
        </p:nvSpPr>
        <p:spPr>
          <a:xfrm rot="-5401568">
            <a:off x="8228449" y="3545586"/>
            <a:ext cx="6579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CBC"/>
          </a:solidFill>
          <a:ln cap="flat" cmpd="sng" w="9525">
            <a:solidFill>
              <a:srgbClr val="F9B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7968375" y="4190400"/>
            <a:ext cx="101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doggy!</a:t>
            </a:r>
            <a:endParaRPr b="1" sz="31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/>
        </p:nvSpPr>
        <p:spPr>
          <a:xfrm>
            <a:off x="891875" y="3432925"/>
            <a:ext cx="24546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Gloria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Freelance producer and music major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28521" l="12106" r="18637" t="12488"/>
          <a:stretch/>
        </p:blipFill>
        <p:spPr>
          <a:xfrm>
            <a:off x="4451218" y="726950"/>
            <a:ext cx="4342800" cy="27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891875" y="928300"/>
            <a:ext cx="36801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This is my favorite project because I have 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full </a:t>
            </a:r>
            <a:r>
              <a:rPr b="1" lang="en" sz="28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creative control</a:t>
            </a:r>
            <a:r>
              <a:rPr b="1" lang="en" sz="2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1" lang="en" sz="2800">
                <a:latin typeface="DM Sans"/>
                <a:ea typeface="DM Sans"/>
                <a:cs typeface="DM Sans"/>
                <a:sym typeface="DM Sans"/>
              </a:rPr>
              <a:t>”</a:t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Google Shape;311;p34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34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34"/>
          <p:cNvSpPr txBox="1"/>
          <p:nvPr>
            <p:ph type="title"/>
          </p:nvPr>
        </p:nvSpPr>
        <p:spPr>
          <a:xfrm>
            <a:off x="1101375" y="2005200"/>
            <a:ext cx="599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ANALYSIS</a:t>
            </a:r>
            <a:endParaRPr b="0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surprises, tensions, &amp; contradictions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/>
        </p:nvSpPr>
        <p:spPr>
          <a:xfrm>
            <a:off x="521350" y="4383875"/>
            <a:ext cx="4474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PDF version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in team drive. </a:t>
            </a:r>
            <a:r>
              <a:rPr lang="en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Link to maps.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6">
            <a:alphaModFix/>
          </a:blip>
          <a:srcRect b="0" l="0" r="0" t="10217"/>
          <a:stretch/>
        </p:blipFill>
        <p:spPr>
          <a:xfrm>
            <a:off x="581250" y="1101111"/>
            <a:ext cx="7981503" cy="3195126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r="5400000" dist="19050">
              <a:srgbClr val="000000">
                <a:alpha val="19000"/>
              </a:srgbClr>
            </a:outerShdw>
          </a:effectLst>
        </p:spPr>
      </p:pic>
      <p:sp>
        <p:nvSpPr>
          <p:cNvPr id="320" name="Google Shape;320;p35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Individual empathy maps and analyses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/>
        </p:nvSpPr>
        <p:spPr>
          <a:xfrm>
            <a:off x="4820025" y="2203650"/>
            <a:ext cx="33432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DM Sans"/>
                <a:ea typeface="DM Sans"/>
                <a:cs typeface="DM Sans"/>
                <a:sym typeface="DM Sans"/>
              </a:rPr>
              <a:t>Gloria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(90min interview)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Freelance producer,</a:t>
            </a:r>
            <a:br>
              <a:rPr b="1" lang="en" sz="26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b="1" lang="en" sz="26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music major</a:t>
            </a:r>
            <a:endParaRPr b="1" sz="26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b="13419" l="17780" r="26759" t="10244"/>
          <a:stretch/>
        </p:blipFill>
        <p:spPr>
          <a:xfrm>
            <a:off x="1878025" y="1747350"/>
            <a:ext cx="1965600" cy="2012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C5857">
                <a:alpha val="38000"/>
              </a:srgbClr>
            </a:outerShdw>
          </a:effectLst>
        </p:spPr>
      </p:pic>
      <p:sp>
        <p:nvSpPr>
          <p:cNvPr id="328" name="Google Shape;328;p36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today’s presentation, we’ll zoom in one one of our most insightful convos.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629350" y="429768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36" name="Google Shape;336;p37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38" name="Google Shape;338;p37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40" name="Google Shape;340;p37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42" name="Google Shape;342;p37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44" name="Google Shape;344;p37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client is always right 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46" name="Google Shape;346;p37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Became super animated when speaking about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48" name="Google Shape;348;p37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colors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inspire her in the right direction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357" name="Google Shape;3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58" name="Google Shape;358;p38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Collaborating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artists is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complicated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tedious</a:t>
            </a:r>
            <a:endParaRPr b="1" sz="13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60" name="Google Shape;360;p38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Offering cheap services as a freelancer is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necessary “evil”</a:t>
            </a:r>
            <a:endParaRPr b="1" sz="13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62" name="Google Shape;362;p38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How can I bring my music to the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next level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13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64" name="Google Shape;364;p38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Sending drafts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to other musicians is an important way to stay inspired and get feedback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66" name="Google Shape;366;p38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Extremely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anxious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during back-and-forth with clients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68" name="Google Shape;368;p38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Frustrated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when freelancing with bad clients 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70" name="Google Shape;370;p38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Trapped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in a male-dominated industry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272375" y="1115400"/>
            <a:ext cx="1178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Unwilling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show her work to others before final draft; doesn’t want to disturb others and is insecure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9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6664704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379" name="Google Shape;379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80" name="Google Shape;380;p39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82" name="Google Shape;382;p39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84" name="Google Shape;384;p39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86" name="Google Shape;386;p39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65696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88" name="Google Shape;388;p39"/>
          <p:cNvSpPr txBox="1"/>
          <p:nvPr/>
        </p:nvSpPr>
        <p:spPr>
          <a:xfrm>
            <a:off x="3348483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client is always right 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870687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90" name="Google Shape;390;p39"/>
          <p:cNvSpPr txBox="1"/>
          <p:nvPr/>
        </p:nvSpPr>
        <p:spPr>
          <a:xfrm>
            <a:off x="5253479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Became super animated when speaking about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0704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392" name="Google Shape;392;p39"/>
          <p:cNvSpPr txBox="1"/>
          <p:nvPr/>
        </p:nvSpPr>
        <p:spPr>
          <a:xfrm>
            <a:off x="1443491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colors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7047478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inspire her in the right direction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sz="25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5473375" y="2092800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surprise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150" y="355950"/>
            <a:ext cx="431125" cy="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403" name="Google Shape;403;p4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04" name="Google Shape;404;p40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06" name="Google Shape;406;p40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08" name="Google Shape;408;p40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10" name="Google Shape;410;p40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12" name="Google Shape;412;p40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client is always right 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14" name="Google Shape;414;p40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Became super animated when speaking about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inspire her in the right direction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19" name="Google Shape;419;p40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1672625" y="2174425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surprise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7600" y="2623050"/>
            <a:ext cx="431125" cy="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/>
        </p:nvSpPr>
        <p:spPr>
          <a:xfrm>
            <a:off x="2618875" y="1174525"/>
            <a:ext cx="5354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Listening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music is an </a:t>
            </a:r>
            <a:r>
              <a:rPr b="1" lang="en" sz="1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emotional experience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so tying music to a memory makes it more </a:t>
            </a:r>
            <a:r>
              <a:rPr b="1" lang="en" sz="1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vivid and magical.</a:t>
            </a:r>
            <a:endParaRPr b="1" sz="1800">
              <a:highlight>
                <a:srgbClr val="FFDED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1209875" y="1174525"/>
            <a:ext cx="16329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INSIGHT</a:t>
            </a:r>
            <a:endParaRPr b="1" sz="1800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8" name="Google Shape;428;p41"/>
          <p:cNvGrpSpPr/>
          <p:nvPr/>
        </p:nvGrpSpPr>
        <p:grpSpPr>
          <a:xfrm>
            <a:off x="1014600" y="2273850"/>
            <a:ext cx="7114800" cy="1695125"/>
            <a:chOff x="1014600" y="2273850"/>
            <a:chExt cx="7114800" cy="1695125"/>
          </a:xfrm>
        </p:grpSpPr>
        <p:sp>
          <p:nvSpPr>
            <p:cNvPr id="429" name="Google Shape;429;p41"/>
            <p:cNvSpPr/>
            <p:nvPr/>
          </p:nvSpPr>
          <p:spPr>
            <a:xfrm>
              <a:off x="1014600" y="2833775"/>
              <a:ext cx="7114800" cy="1135200"/>
            </a:xfrm>
            <a:prstGeom prst="roundRect">
              <a:avLst>
                <a:gd fmla="val 16667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 txBox="1"/>
            <p:nvPr/>
          </p:nvSpPr>
          <p:spPr>
            <a:xfrm>
              <a:off x="2613950" y="2902625"/>
              <a:ext cx="5354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It would be transformative to enable people to seamlessly extract and inject music from/into memories</a:t>
              </a:r>
              <a:endParaRPr b="1" sz="18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1" name="Google Shape;431;p41"/>
            <p:cNvSpPr txBox="1"/>
            <p:nvPr/>
          </p:nvSpPr>
          <p:spPr>
            <a:xfrm>
              <a:off x="1204950" y="2902625"/>
              <a:ext cx="16329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4469750" y="2273850"/>
              <a:ext cx="383225" cy="747255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28575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144000" cy="52136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35138" y="1374450"/>
            <a:ext cx="3473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 &amp; Culture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2333404" y="3005525"/>
            <a:ext cx="4477200" cy="4755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Music </a:t>
            </a:r>
            <a:r>
              <a:rPr b="1" lang="en" sz="3600">
                <a:solidFill>
                  <a:srgbClr val="FC5857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Discovery</a:t>
            </a:r>
            <a:r>
              <a:rPr b="1" lang="en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3600">
                <a:solidFill>
                  <a:srgbClr val="FC5857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Creativity</a:t>
            </a:r>
            <a:endParaRPr b="1" sz="3600">
              <a:solidFill>
                <a:srgbClr val="FC5857"/>
              </a:solidFill>
              <a:highlight>
                <a:srgbClr val="FFDED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" name="Google Shape;89;p15"/>
          <p:cNvSpPr/>
          <p:nvPr/>
        </p:nvSpPr>
        <p:spPr>
          <a:xfrm rot="10800000">
            <a:off x="4339800" y="2270815"/>
            <a:ext cx="464400" cy="1731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38" name="Google Shape;438;p42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40" name="Google Shape;440;p42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42" name="Google Shape;442;p42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44" name="Google Shape;444;p42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47" name="Google Shape;447;p42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Collaborating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artists is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complicated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tedious</a:t>
            </a:r>
            <a:endParaRPr b="1" sz="13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49" name="Google Shape;449;p42"/>
          <p:cNvSpPr txBox="1"/>
          <p:nvPr/>
        </p:nvSpPr>
        <p:spPr>
          <a:xfrm>
            <a:off x="5262619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Offering cheap services as a freelancer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necessary “evil”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51" name="Google Shape;451;p42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How can I bring my music to the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next level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2" name="Google Shape;452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784823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53" name="Google Shape;453;p42"/>
          <p:cNvSpPr txBox="1"/>
          <p:nvPr/>
        </p:nvSpPr>
        <p:spPr>
          <a:xfrm>
            <a:off x="7167610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Sending drafts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to other musicians is an important way to stay inspired and get feedback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199475" y="3283550"/>
            <a:ext cx="1178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55" name="Google Shape;455;p42"/>
          <p:cNvCxnSpPr/>
          <p:nvPr/>
        </p:nvCxnSpPr>
        <p:spPr>
          <a:xfrm flipH="1">
            <a:off x="4613425" y="1996250"/>
            <a:ext cx="3155100" cy="982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C585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56" name="Google Shape;456;p42"/>
          <p:cNvSpPr txBox="1"/>
          <p:nvPr/>
        </p:nvSpPr>
        <p:spPr>
          <a:xfrm>
            <a:off x="4571988" y="1987850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contradiction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/>
        </p:nvSpPr>
        <p:spPr>
          <a:xfrm>
            <a:off x="2618875" y="1174525"/>
            <a:ext cx="5354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She wants to work with other people, but doesn’t want to go through the stress of reaching out and coordinating.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1209875" y="1174525"/>
            <a:ext cx="16329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INSIGHT</a:t>
            </a:r>
            <a:endParaRPr b="1" sz="1800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3" name="Google Shape;463;p43"/>
          <p:cNvGrpSpPr/>
          <p:nvPr/>
        </p:nvGrpSpPr>
        <p:grpSpPr>
          <a:xfrm>
            <a:off x="1014600" y="2273850"/>
            <a:ext cx="7114800" cy="1695125"/>
            <a:chOff x="1014600" y="2273850"/>
            <a:chExt cx="7114800" cy="1695125"/>
          </a:xfrm>
        </p:grpSpPr>
        <p:sp>
          <p:nvSpPr>
            <p:cNvPr id="464" name="Google Shape;464;p43"/>
            <p:cNvSpPr/>
            <p:nvPr/>
          </p:nvSpPr>
          <p:spPr>
            <a:xfrm>
              <a:off x="1014600" y="2833775"/>
              <a:ext cx="7114800" cy="1135200"/>
            </a:xfrm>
            <a:prstGeom prst="roundRect">
              <a:avLst>
                <a:gd fmla="val 16667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3"/>
            <p:cNvSpPr txBox="1"/>
            <p:nvPr/>
          </p:nvSpPr>
          <p:spPr>
            <a:xfrm>
              <a:off x="2613950" y="2902625"/>
              <a:ext cx="5354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It would be transformative to </a:t>
              </a:r>
              <a:r>
                <a:rPr b="1" lang="en" sz="1800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remove barriers </a:t>
              </a: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for reach-outs and </a:t>
              </a:r>
              <a:r>
                <a:rPr b="1" lang="en" sz="1800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simplify communication </a:t>
              </a: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mechanisms between musicians.</a:t>
              </a:r>
              <a:endPara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6" name="Google Shape;466;p43"/>
            <p:cNvSpPr txBox="1"/>
            <p:nvPr/>
          </p:nvSpPr>
          <p:spPr>
            <a:xfrm>
              <a:off x="1204950" y="2902625"/>
              <a:ext cx="16329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4469750" y="2273850"/>
              <a:ext cx="383225" cy="747255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28575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375" y="2390876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74" name="Google Shape;474;p44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5" name="Google Shape;475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76" name="Google Shape;476;p44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78" name="Google Shape;478;p44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480" name="Google Shape;480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2973367" y="2390876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81" name="Google Shape;481;p44"/>
          <p:cNvSpPr txBox="1"/>
          <p:nvPr/>
        </p:nvSpPr>
        <p:spPr>
          <a:xfrm>
            <a:off x="3356154" y="2976400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client is always right 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58" y="2390876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83" name="Google Shape;483;p44"/>
          <p:cNvSpPr txBox="1"/>
          <p:nvPr/>
        </p:nvSpPr>
        <p:spPr>
          <a:xfrm>
            <a:off x="5261150" y="2976400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Became super animated when speaking about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1068375" y="2390876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85" name="Google Shape;485;p44"/>
          <p:cNvSpPr txBox="1"/>
          <p:nvPr/>
        </p:nvSpPr>
        <p:spPr>
          <a:xfrm>
            <a:off x="1451162" y="2976400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colors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7055149" y="2976400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inspire her in the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right direction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6352938" y="2086000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contradiction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6856250" y="2614600"/>
            <a:ext cx="544732" cy="215300"/>
          </a:xfrm>
          <a:custGeom>
            <a:rect b="b" l="l" r="r" t="t"/>
            <a:pathLst>
              <a:path extrusionOk="0" h="8612" w="18875">
                <a:moveTo>
                  <a:pt x="0" y="8612"/>
                </a:moveTo>
                <a:cubicBezTo>
                  <a:pt x="1573" y="7196"/>
                  <a:pt x="6291" y="590"/>
                  <a:pt x="9437" y="118"/>
                </a:cubicBezTo>
                <a:cubicBezTo>
                  <a:pt x="12583" y="-354"/>
                  <a:pt x="17302" y="4836"/>
                  <a:pt x="18875" y="578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489" name="Google Shape;489;p44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497" name="Google Shape;497;p4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499" name="Google Shape;499;p45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“[...] is my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favorite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project because I have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full control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 it.”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01" name="Google Shape;501;p45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+ mv than taking a pic to capture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moment into memory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2" name="Google Shape;502;p4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03" name="Google Shape;503;p45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for myself</a:t>
            </a:r>
            <a:r>
              <a:rPr b="1"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silly mv with my friends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4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06" name="Google Shape;506;p45"/>
          <p:cNvSpPr txBox="1"/>
          <p:nvPr/>
        </p:nvSpPr>
        <p:spPr>
          <a:xfrm>
            <a:off x="3357623" y="2972108"/>
            <a:ext cx="1595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client is always right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45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Became super animated when speaking about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09" name="Google Shape;509;p45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colors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inspire her in the right direction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5133425" y="2148950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contradiction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12" name="Google Shape;512;p45"/>
          <p:cNvSpPr/>
          <p:nvPr/>
        </p:nvSpPr>
        <p:spPr>
          <a:xfrm rot="5400203">
            <a:off x="4591394" y="2345188"/>
            <a:ext cx="797516" cy="215300"/>
          </a:xfrm>
          <a:custGeom>
            <a:rect b="b" l="l" r="r" t="t"/>
            <a:pathLst>
              <a:path extrusionOk="0" h="8612" w="18875">
                <a:moveTo>
                  <a:pt x="0" y="8612"/>
                </a:moveTo>
                <a:cubicBezTo>
                  <a:pt x="1573" y="7196"/>
                  <a:pt x="6291" y="590"/>
                  <a:pt x="9437" y="118"/>
                </a:cubicBezTo>
                <a:cubicBezTo>
                  <a:pt x="12583" y="-354"/>
                  <a:pt x="17302" y="4836"/>
                  <a:pt x="18875" y="5780"/>
                </a:cubicBezTo>
              </a:path>
            </a:pathLst>
          </a:custGeom>
          <a:noFill/>
          <a:ln cap="flat" cmpd="sng" w="28575">
            <a:solidFill>
              <a:srgbClr val="FC5857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513" name="Google Shape;513;p45"/>
          <p:cNvSpPr txBox="1"/>
          <p:nvPr/>
        </p:nvSpPr>
        <p:spPr>
          <a:xfrm>
            <a:off x="272375" y="1115400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“Music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social medium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– a great way to meet new artists.”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/>
        </p:nvSpPr>
        <p:spPr>
          <a:xfrm>
            <a:off x="2618875" y="1897925"/>
            <a:ext cx="5354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way client work in </a:t>
            </a:r>
            <a:r>
              <a:rPr b="1" lang="en" sz="1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music freelancing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is done currently </a:t>
            </a:r>
            <a:r>
              <a:rPr b="1" lang="en" sz="1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restricts her from exploring creatively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 process she values a lot.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1209875" y="1897925"/>
            <a:ext cx="16329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INSIGHT</a:t>
            </a:r>
            <a:endParaRPr b="1" sz="1800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527" name="Google Shape;527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28" name="Google Shape;528;p47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Collaborating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with artists is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complicated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tedious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30" name="Google Shape;530;p47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Offering cheap services as a freelancer is a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necessary “evil”</a:t>
            </a:r>
            <a:endParaRPr b="1" sz="13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32" name="Google Shape;532;p47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How can I bring my music to the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next level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3" name="Google Shape;533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34" name="Google Shape;534;p47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Sending drafts 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to other musicians is an important way to stay inspired and get feedback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36" name="Google Shape;536;p47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Extremely </a:t>
            </a: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anxious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during back-and-forth with clients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7" name="Google Shape;5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38" name="Google Shape;538;p47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Frustrated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when freelancing with bad clients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40" name="Google Shape;540;p47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Trapped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in a male-dominated industry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Unwilling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to show her work to others before final draft; doesn’t want to disturb others and is insecure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272375" y="1115400"/>
            <a:ext cx="1141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sz="2500" u="sng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5818075" y="2122125"/>
            <a:ext cx="2007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major tension!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cxnSp>
        <p:nvCxnSpPr>
          <p:cNvPr id="545" name="Google Shape;545;p47"/>
          <p:cNvCxnSpPr/>
          <p:nvPr/>
        </p:nvCxnSpPr>
        <p:spPr>
          <a:xfrm flipH="1" rot="10800000">
            <a:off x="5031625" y="2122125"/>
            <a:ext cx="464100" cy="770700"/>
          </a:xfrm>
          <a:prstGeom prst="straightConnector1">
            <a:avLst/>
          </a:prstGeom>
          <a:noFill/>
          <a:ln cap="flat" cmpd="sng" w="28575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p47"/>
          <p:cNvCxnSpPr/>
          <p:nvPr/>
        </p:nvCxnSpPr>
        <p:spPr>
          <a:xfrm rot="10800000">
            <a:off x="5722675" y="2191800"/>
            <a:ext cx="95400" cy="759900"/>
          </a:xfrm>
          <a:prstGeom prst="straightConnector1">
            <a:avLst/>
          </a:prstGeom>
          <a:noFill/>
          <a:ln cap="flat" cmpd="sng" w="28575">
            <a:solidFill>
              <a:srgbClr val="FC585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47" name="Google Shape;5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525" y="2559375"/>
            <a:ext cx="396500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625" y="2559375"/>
            <a:ext cx="396500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425" y="435800"/>
            <a:ext cx="396500" cy="3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 txBox="1"/>
          <p:nvPr/>
        </p:nvSpPr>
        <p:spPr>
          <a:xfrm>
            <a:off x="2618875" y="1897925"/>
            <a:ext cx="5354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Musicians who are just starting out feel they have </a:t>
            </a:r>
            <a:r>
              <a:rPr b="1" lang="en" sz="18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no choice but to sacrifice their comfort and creative control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get their name on the map and maintain a steady income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1209875" y="1897925"/>
            <a:ext cx="16329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rPr>
              <a:t>INSIGHT</a:t>
            </a:r>
            <a:endParaRPr b="1" sz="1800">
              <a:solidFill>
                <a:srgbClr val="FC58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49"/>
          <p:cNvGrpSpPr/>
          <p:nvPr/>
        </p:nvGrpSpPr>
        <p:grpSpPr>
          <a:xfrm>
            <a:off x="1272725" y="2273850"/>
            <a:ext cx="6856500" cy="1765925"/>
            <a:chOff x="1272725" y="2273850"/>
            <a:chExt cx="6856500" cy="1765925"/>
          </a:xfrm>
        </p:grpSpPr>
        <p:sp>
          <p:nvSpPr>
            <p:cNvPr id="561" name="Google Shape;561;p49"/>
            <p:cNvSpPr/>
            <p:nvPr/>
          </p:nvSpPr>
          <p:spPr>
            <a:xfrm>
              <a:off x="1272725" y="2833775"/>
              <a:ext cx="6856500" cy="1206000"/>
            </a:xfrm>
            <a:prstGeom prst="roundRect">
              <a:avLst>
                <a:gd fmla="val 16667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 txBox="1"/>
            <p:nvPr/>
          </p:nvSpPr>
          <p:spPr>
            <a:xfrm>
              <a:off x="2613950" y="2902625"/>
              <a:ext cx="5354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It would be revolutionary to redesign the work model; </a:t>
              </a:r>
              <a:r>
                <a:rPr b="1" lang="en" sz="1800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deconstruct the transactional element </a:t>
              </a:r>
              <a:r>
                <a:rPr b="1" lang="en" sz="18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of freelancing and the </a:t>
              </a:r>
              <a:r>
                <a:rPr b="1" lang="en" sz="1800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notion that client is king</a:t>
              </a:r>
              <a:endPara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3" name="Google Shape;563;p49"/>
            <p:cNvSpPr txBox="1"/>
            <p:nvPr/>
          </p:nvSpPr>
          <p:spPr>
            <a:xfrm>
              <a:off x="1357350" y="2902625"/>
              <a:ext cx="16329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4469750" y="2273850"/>
              <a:ext cx="383225" cy="747255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28575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565" name="Google Shape;565;p49"/>
          <p:cNvGrpSpPr/>
          <p:nvPr/>
        </p:nvGrpSpPr>
        <p:grpSpPr>
          <a:xfrm>
            <a:off x="1272713" y="1180400"/>
            <a:ext cx="6598575" cy="1191450"/>
            <a:chOff x="1272713" y="1180400"/>
            <a:chExt cx="6598575" cy="1191450"/>
          </a:xfrm>
        </p:grpSpPr>
        <p:sp>
          <p:nvSpPr>
            <p:cNvPr id="566" name="Google Shape;566;p49"/>
            <p:cNvSpPr txBox="1"/>
            <p:nvPr/>
          </p:nvSpPr>
          <p:spPr>
            <a:xfrm>
              <a:off x="1272713" y="1180400"/>
              <a:ext cx="21261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9BCBC"/>
                  </a:solidFill>
                  <a:latin typeface="DM Sans"/>
                  <a:ea typeface="DM Sans"/>
                  <a:cs typeface="DM Sans"/>
                  <a:sym typeface="DM Sans"/>
                </a:rPr>
                <a:t>INSIGHT</a:t>
              </a:r>
              <a:endParaRPr b="1" sz="1800">
                <a:solidFill>
                  <a:srgbClr val="F9BCBC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7" name="Google Shape;567;p49"/>
            <p:cNvSpPr txBox="1"/>
            <p:nvPr/>
          </p:nvSpPr>
          <p:spPr>
            <a:xfrm>
              <a:off x="4611188" y="1180400"/>
              <a:ext cx="20943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9BCBC"/>
                  </a:solidFill>
                  <a:latin typeface="DM Sans"/>
                  <a:ea typeface="DM Sans"/>
                  <a:cs typeface="DM Sans"/>
                  <a:sym typeface="DM Sans"/>
                </a:rPr>
                <a:t>INSIGHT</a:t>
              </a:r>
              <a:endParaRPr b="1" sz="1800">
                <a:solidFill>
                  <a:srgbClr val="F9BCBC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8" name="Google Shape;568;p49"/>
            <p:cNvSpPr txBox="1"/>
            <p:nvPr/>
          </p:nvSpPr>
          <p:spPr>
            <a:xfrm>
              <a:off x="4611188" y="1526450"/>
              <a:ext cx="3260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AFAFAF"/>
                  </a:solidFill>
                  <a:latin typeface="DM Sans"/>
                  <a:ea typeface="DM Sans"/>
                  <a:cs typeface="DM Sans"/>
                  <a:sym typeface="DM Sans"/>
                </a:rPr>
                <a:t>no choice but to freelance, sacrificing comfort and creative control </a:t>
              </a:r>
              <a:endParaRPr b="1" sz="1300">
                <a:solidFill>
                  <a:srgbClr val="AFAFA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9" name="Google Shape;569;p49"/>
            <p:cNvSpPr txBox="1"/>
            <p:nvPr/>
          </p:nvSpPr>
          <p:spPr>
            <a:xfrm>
              <a:off x="1272713" y="1526450"/>
              <a:ext cx="3198000" cy="8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AFAFAF"/>
                  </a:solidFill>
                  <a:latin typeface="DM Sans"/>
                  <a:ea typeface="DM Sans"/>
                  <a:cs typeface="DM Sans"/>
                  <a:sym typeface="DM Sans"/>
                </a:rPr>
                <a:t>music freelancing restricts her from exploring creatively</a:t>
              </a:r>
              <a:endParaRPr b="1" sz="1300">
                <a:solidFill>
                  <a:srgbClr val="AFAFA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575" name="Google Shape;575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973367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76" name="Google Shape;576;p50"/>
          <p:cNvSpPr txBox="1"/>
          <p:nvPr/>
        </p:nvSpPr>
        <p:spPr>
          <a:xfrm>
            <a:off x="3356154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Collaborating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with artists is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complicated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tedious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7" name="Google Shape;577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8358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78" name="Google Shape;578;p50"/>
          <p:cNvSpPr txBox="1"/>
          <p:nvPr/>
        </p:nvSpPr>
        <p:spPr>
          <a:xfrm>
            <a:off x="5261146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Offering cheap services as a freelancer is a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necessary “evil”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1068375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80" name="Google Shape;580;p50"/>
          <p:cNvSpPr txBox="1"/>
          <p:nvPr/>
        </p:nvSpPr>
        <p:spPr>
          <a:xfrm>
            <a:off x="1451162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How can I bring my music to the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next level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13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1" name="Google Shape;5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50" y="201551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82" name="Google Shape;582;p50"/>
          <p:cNvSpPr txBox="1"/>
          <p:nvPr/>
        </p:nvSpPr>
        <p:spPr>
          <a:xfrm>
            <a:off x="7166137" y="787075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Sending drafts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to other musicians is an important way to stay inspired and get feedback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3" name="Google Shape;583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974840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84" name="Google Shape;584;p50"/>
          <p:cNvSpPr txBox="1"/>
          <p:nvPr/>
        </p:nvSpPr>
        <p:spPr>
          <a:xfrm>
            <a:off x="3357627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Extremely </a:t>
            </a: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anxious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during back-and-forth with clients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4879831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86" name="Google Shape;586;p50"/>
          <p:cNvSpPr txBox="1"/>
          <p:nvPr/>
        </p:nvSpPr>
        <p:spPr>
          <a:xfrm>
            <a:off x="5262623" y="2972108"/>
            <a:ext cx="16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Frustrated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when freelancing with bad clients 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1069848" y="2386584"/>
            <a:ext cx="2360650" cy="23701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88" name="Google Shape;588;p50"/>
          <p:cNvSpPr txBox="1"/>
          <p:nvPr/>
        </p:nvSpPr>
        <p:spPr>
          <a:xfrm>
            <a:off x="1452635" y="2972108"/>
            <a:ext cx="159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Trapped</a:t>
            </a:r>
            <a:r>
              <a:rPr lang="en" sz="1300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 in a male-dominated industry</a:t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7056622" y="2972108"/>
            <a:ext cx="174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Unwilling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show her work to others before final draft; doesn’t want to disturb others and is insecure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5737375" y="2141338"/>
            <a:ext cx="1614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contradiction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91" name="Google Shape;591;p50"/>
          <p:cNvSpPr/>
          <p:nvPr/>
        </p:nvSpPr>
        <p:spPr>
          <a:xfrm flipH="1" rot="-5399797">
            <a:off x="7054123" y="2367378"/>
            <a:ext cx="797516" cy="202360"/>
          </a:xfrm>
          <a:custGeom>
            <a:rect b="b" l="l" r="r" t="t"/>
            <a:pathLst>
              <a:path extrusionOk="0" h="8612" w="18875">
                <a:moveTo>
                  <a:pt x="0" y="8612"/>
                </a:moveTo>
                <a:cubicBezTo>
                  <a:pt x="1573" y="7196"/>
                  <a:pt x="6291" y="590"/>
                  <a:pt x="9437" y="118"/>
                </a:cubicBezTo>
                <a:cubicBezTo>
                  <a:pt x="12583" y="-354"/>
                  <a:pt x="17302" y="4836"/>
                  <a:pt x="18875" y="5780"/>
                </a:cubicBezTo>
              </a:path>
            </a:pathLst>
          </a:custGeom>
          <a:noFill/>
          <a:ln cap="flat" cmpd="sng" w="28575">
            <a:solidFill>
              <a:srgbClr val="FC5857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592" name="Google Shape;592;p50"/>
          <p:cNvSpPr txBox="1"/>
          <p:nvPr/>
        </p:nvSpPr>
        <p:spPr>
          <a:xfrm>
            <a:off x="272375" y="1115400"/>
            <a:ext cx="1141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sz="25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272375" y="3265425"/>
            <a:ext cx="936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rgbClr val="CCCCCC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sz="2500" u="sng">
              <a:solidFill>
                <a:srgbClr val="CCCC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1"/>
          <p:cNvGrpSpPr/>
          <p:nvPr/>
        </p:nvGrpSpPr>
        <p:grpSpPr>
          <a:xfrm>
            <a:off x="1286075" y="1174525"/>
            <a:ext cx="6686900" cy="959400"/>
            <a:chOff x="1286075" y="1174525"/>
            <a:chExt cx="6686900" cy="959400"/>
          </a:xfrm>
        </p:grpSpPr>
        <p:sp>
          <p:nvSpPr>
            <p:cNvPr id="599" name="Google Shape;599;p51"/>
            <p:cNvSpPr txBox="1"/>
            <p:nvPr/>
          </p:nvSpPr>
          <p:spPr>
            <a:xfrm>
              <a:off x="2618875" y="1174525"/>
              <a:ext cx="5354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M Sans"/>
                  <a:ea typeface="DM Sans"/>
                  <a:cs typeface="DM Sans"/>
                  <a:sym typeface="DM Sans"/>
                </a:rPr>
                <a:t>Her insecurities and the favor-soliciting nature of asking for critique hinder her from asking for feedback, which is critical to creating better music.</a:t>
              </a:r>
              <a:endPara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0" name="Google Shape;600;p51"/>
            <p:cNvSpPr txBox="1"/>
            <p:nvPr/>
          </p:nvSpPr>
          <p:spPr>
            <a:xfrm>
              <a:off x="1286075" y="1174525"/>
              <a:ext cx="16329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INSIGHT</a:t>
              </a:r>
              <a:endParaRPr b="1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01" name="Google Shape;601;p51"/>
          <p:cNvGrpSpPr/>
          <p:nvPr/>
        </p:nvGrpSpPr>
        <p:grpSpPr>
          <a:xfrm>
            <a:off x="1144975" y="2273850"/>
            <a:ext cx="6984300" cy="2088425"/>
            <a:chOff x="1144975" y="2273850"/>
            <a:chExt cx="6984300" cy="2088425"/>
          </a:xfrm>
        </p:grpSpPr>
        <p:sp>
          <p:nvSpPr>
            <p:cNvPr id="602" name="Google Shape;602;p51"/>
            <p:cNvSpPr/>
            <p:nvPr/>
          </p:nvSpPr>
          <p:spPr>
            <a:xfrm>
              <a:off x="1144975" y="2833775"/>
              <a:ext cx="6984300" cy="1528500"/>
            </a:xfrm>
            <a:prstGeom prst="roundRect">
              <a:avLst>
                <a:gd fmla="val 16667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 txBox="1"/>
            <p:nvPr/>
          </p:nvSpPr>
          <p:spPr>
            <a:xfrm>
              <a:off x="2613950" y="2902625"/>
              <a:ext cx="53541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It was be game-changing to create an ambiguity-free, ego-free, frictionless system in which creators can receive feedback on their </a:t>
              </a:r>
              <a:r>
                <a:rPr b="1" lang="en" sz="18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works-in-progress</a:t>
              </a:r>
              <a:r>
                <a:rPr b="1" lang="en" sz="18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4" name="Google Shape;604;p51"/>
            <p:cNvSpPr txBox="1"/>
            <p:nvPr/>
          </p:nvSpPr>
          <p:spPr>
            <a:xfrm>
              <a:off x="1281150" y="2902625"/>
              <a:ext cx="16329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8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4469750" y="2273850"/>
              <a:ext cx="383225" cy="747255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28575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Google Shape;95;p16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Google Shape;96;p16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1101375" y="1867725"/>
            <a:ext cx="71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NEEDFINDING METHODOLOGY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asking </a:t>
            </a:r>
            <a:r>
              <a:rPr lang="en">
                <a:solidFill>
                  <a:srgbClr val="FFFFFF"/>
                </a:solidFill>
              </a:rPr>
              <a:t>the right questions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2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Zooming out, our other conversations also revealed common insights and needs... 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52"/>
          <p:cNvSpPr/>
          <p:nvPr/>
        </p:nvSpPr>
        <p:spPr>
          <a:xfrm>
            <a:off x="629350" y="429768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52"/>
          <p:cNvGrpSpPr/>
          <p:nvPr/>
        </p:nvGrpSpPr>
        <p:grpSpPr>
          <a:xfrm>
            <a:off x="557247" y="941150"/>
            <a:ext cx="2458450" cy="2468400"/>
            <a:chOff x="557247" y="941150"/>
            <a:chExt cx="2458450" cy="2468400"/>
          </a:xfrm>
        </p:grpSpPr>
        <p:pic>
          <p:nvPicPr>
            <p:cNvPr id="613" name="Google Shape;613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247" y="941150"/>
              <a:ext cx="2458450" cy="246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6000"/>
                </a:srgbClr>
              </a:outerShdw>
            </a:effectLst>
          </p:spPr>
        </p:pic>
        <p:sp>
          <p:nvSpPr>
            <p:cNvPr id="614" name="Google Shape;614;p52"/>
            <p:cNvSpPr txBox="1"/>
            <p:nvPr/>
          </p:nvSpPr>
          <p:spPr>
            <a:xfrm>
              <a:off x="976625" y="1430900"/>
              <a:ext cx="16197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use music to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maintain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and build relationships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15" name="Google Shape;615;p52"/>
            <p:cNvPicPr preferRelativeResize="0"/>
            <p:nvPr/>
          </p:nvPicPr>
          <p:blipFill rotWithShape="1">
            <a:blip r:embed="rId4">
              <a:alphaModFix/>
            </a:blip>
            <a:srcRect b="0" l="26955" r="15237" t="0"/>
            <a:stretch/>
          </p:blipFill>
          <p:spPr>
            <a:xfrm>
              <a:off x="2024422" y="2389496"/>
              <a:ext cx="630900" cy="630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6" name="Google Shape;616;p52"/>
            <p:cNvPicPr preferRelativeResize="0"/>
            <p:nvPr/>
          </p:nvPicPr>
          <p:blipFill rotWithShape="1">
            <a:blip r:embed="rId5">
              <a:alphaModFix/>
            </a:blip>
            <a:srcRect b="0" l="23720" r="23720" t="0"/>
            <a:stretch/>
          </p:blipFill>
          <p:spPr>
            <a:xfrm>
              <a:off x="1543464" y="2212980"/>
              <a:ext cx="630900" cy="630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7" name="Google Shape;617;p52"/>
            <p:cNvPicPr preferRelativeResize="0"/>
            <p:nvPr/>
          </p:nvPicPr>
          <p:blipFill rotWithShape="1">
            <a:blip r:embed="rId6">
              <a:alphaModFix/>
            </a:blip>
            <a:srcRect b="0" l="14659" r="14659" t="0"/>
            <a:stretch/>
          </p:blipFill>
          <p:spPr>
            <a:xfrm>
              <a:off x="1035584" y="2334754"/>
              <a:ext cx="630900" cy="6309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52"/>
          <p:cNvGrpSpPr/>
          <p:nvPr/>
        </p:nvGrpSpPr>
        <p:grpSpPr>
          <a:xfrm>
            <a:off x="726875" y="3065000"/>
            <a:ext cx="2264100" cy="833800"/>
            <a:chOff x="726875" y="3065000"/>
            <a:chExt cx="2264100" cy="833800"/>
          </a:xfrm>
        </p:grpSpPr>
        <p:sp>
          <p:nvSpPr>
            <p:cNvPr id="619" name="Google Shape;619;p52"/>
            <p:cNvSpPr txBox="1"/>
            <p:nvPr/>
          </p:nvSpPr>
          <p:spPr>
            <a:xfrm>
              <a:off x="726875" y="3403500"/>
              <a:ext cx="22641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INSIGHT</a:t>
              </a:r>
              <a:endParaRPr b="1" sz="15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DM Sans"/>
                  <a:ea typeface="DM Sans"/>
                  <a:cs typeface="DM Sans"/>
                  <a:sym typeface="DM Sans"/>
                </a:rPr>
                <a:t>Music is a form of communication that can heal relationships</a:t>
              </a:r>
              <a:endParaRPr b="1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1747275" y="3065000"/>
              <a:ext cx="186286" cy="516424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19050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621" name="Google Shape;621;p52"/>
          <p:cNvGrpSpPr/>
          <p:nvPr/>
        </p:nvGrpSpPr>
        <p:grpSpPr>
          <a:xfrm>
            <a:off x="3408685" y="941162"/>
            <a:ext cx="2458452" cy="2468400"/>
            <a:chOff x="3408685" y="941162"/>
            <a:chExt cx="2458452" cy="2468400"/>
          </a:xfrm>
        </p:grpSpPr>
        <p:pic>
          <p:nvPicPr>
            <p:cNvPr id="622" name="Google Shape;622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8685" y="941162"/>
              <a:ext cx="2458450" cy="246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6000"/>
                </a:srgbClr>
              </a:outerShdw>
            </a:effectLst>
          </p:spPr>
        </p:pic>
        <p:sp>
          <p:nvSpPr>
            <p:cNvPr id="623" name="Google Shape;623;p52"/>
            <p:cNvSpPr txBox="1"/>
            <p:nvPr/>
          </p:nvSpPr>
          <p:spPr>
            <a:xfrm>
              <a:off x="3828050" y="1488438"/>
              <a:ext cx="15018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Love discovering new music, but unwilling to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invest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additional time + energy to search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24" name="Google Shape;624;p52"/>
            <p:cNvPicPr preferRelativeResize="0"/>
            <p:nvPr/>
          </p:nvPicPr>
          <p:blipFill rotWithShape="1">
            <a:blip r:embed="rId4">
              <a:alphaModFix/>
            </a:blip>
            <a:srcRect b="0" l="26955" r="15237" t="0"/>
            <a:stretch/>
          </p:blipFill>
          <p:spPr>
            <a:xfrm>
              <a:off x="5236237" y="2413225"/>
              <a:ext cx="630900" cy="634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5" name="Google Shape;625;p52"/>
            <p:cNvPicPr preferRelativeResize="0"/>
            <p:nvPr/>
          </p:nvPicPr>
          <p:blipFill rotWithShape="1">
            <a:blip r:embed="rId5">
              <a:alphaModFix/>
            </a:blip>
            <a:srcRect b="0" l="23720" r="23720" t="0"/>
            <a:stretch/>
          </p:blipFill>
          <p:spPr>
            <a:xfrm>
              <a:off x="4679188" y="2626854"/>
              <a:ext cx="630900" cy="634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52"/>
          <p:cNvGrpSpPr/>
          <p:nvPr/>
        </p:nvGrpSpPr>
        <p:grpSpPr>
          <a:xfrm>
            <a:off x="3344400" y="3020400"/>
            <a:ext cx="2522700" cy="1807850"/>
            <a:chOff x="3344400" y="3020400"/>
            <a:chExt cx="2522700" cy="1807850"/>
          </a:xfrm>
        </p:grpSpPr>
        <p:sp>
          <p:nvSpPr>
            <p:cNvPr id="627" name="Google Shape;627;p52"/>
            <p:cNvSpPr/>
            <p:nvPr/>
          </p:nvSpPr>
          <p:spPr>
            <a:xfrm>
              <a:off x="3344400" y="3423050"/>
              <a:ext cx="2522700" cy="1405200"/>
            </a:xfrm>
            <a:prstGeom prst="roundRect">
              <a:avLst>
                <a:gd fmla="val 9280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2"/>
            <p:cNvSpPr txBox="1"/>
            <p:nvPr/>
          </p:nvSpPr>
          <p:spPr>
            <a:xfrm>
              <a:off x="3505850" y="3454350"/>
              <a:ext cx="22641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5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DM Sans"/>
                  <a:ea typeface="DM Sans"/>
                  <a:cs typeface="DM Sans"/>
                  <a:sym typeface="DM Sans"/>
                </a:rPr>
                <a:t>Make</a:t>
              </a:r>
              <a:r>
                <a:rPr b="1" lang="en" sz="1300">
                  <a:latin typeface="DM Sans"/>
                  <a:ea typeface="DM Sans"/>
                  <a:cs typeface="DM Sans"/>
                  <a:sym typeface="DM Sans"/>
                </a:rPr>
                <a:t> discovering new music an adventure instead of just a means to an end.</a:t>
              </a:r>
              <a:endParaRPr b="1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4413175" y="3020400"/>
              <a:ext cx="186286" cy="516424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19050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630" name="Google Shape;630;p52"/>
          <p:cNvGrpSpPr/>
          <p:nvPr/>
        </p:nvGrpSpPr>
        <p:grpSpPr>
          <a:xfrm>
            <a:off x="6260122" y="941162"/>
            <a:ext cx="2458450" cy="2468400"/>
            <a:chOff x="6260122" y="941162"/>
            <a:chExt cx="2458450" cy="2468400"/>
          </a:xfrm>
        </p:grpSpPr>
        <p:pic>
          <p:nvPicPr>
            <p:cNvPr id="631" name="Google Shape;63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0122" y="941162"/>
              <a:ext cx="2458450" cy="246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6000"/>
                </a:srgbClr>
              </a:outerShdw>
            </a:effectLst>
          </p:spPr>
        </p:pic>
        <p:sp>
          <p:nvSpPr>
            <p:cNvPr id="632" name="Google Shape;632;p52"/>
            <p:cNvSpPr txBox="1"/>
            <p:nvPr/>
          </p:nvSpPr>
          <p:spPr>
            <a:xfrm>
              <a:off x="6679501" y="1488450"/>
              <a:ext cx="16197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Frustrated with popular songs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drowning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out smaller artists and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diluting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music quality. 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3" name="Google Shape;633;p52"/>
            <p:cNvPicPr preferRelativeResize="0"/>
            <p:nvPr/>
          </p:nvPicPr>
          <p:blipFill rotWithShape="1">
            <a:blip r:embed="rId7">
              <a:alphaModFix/>
            </a:blip>
            <a:srcRect b="1162" l="0" r="0" t="1162"/>
            <a:stretch/>
          </p:blipFill>
          <p:spPr>
            <a:xfrm>
              <a:off x="8007028" y="2334748"/>
              <a:ext cx="630900" cy="630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34" name="Google Shape;634;p52"/>
            <p:cNvPicPr preferRelativeResize="0"/>
            <p:nvPr/>
          </p:nvPicPr>
          <p:blipFill rotWithShape="1">
            <a:blip r:embed="rId6">
              <a:alphaModFix/>
            </a:blip>
            <a:srcRect b="0" l="14659" r="14659" t="0"/>
            <a:stretch/>
          </p:blipFill>
          <p:spPr>
            <a:xfrm>
              <a:off x="7530634" y="2628804"/>
              <a:ext cx="630900" cy="6309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52"/>
          <p:cNvGrpSpPr/>
          <p:nvPr/>
        </p:nvGrpSpPr>
        <p:grpSpPr>
          <a:xfrm>
            <a:off x="6284825" y="3020400"/>
            <a:ext cx="2530975" cy="1888550"/>
            <a:chOff x="6284825" y="3020400"/>
            <a:chExt cx="2530975" cy="1888550"/>
          </a:xfrm>
        </p:grpSpPr>
        <p:sp>
          <p:nvSpPr>
            <p:cNvPr id="636" name="Google Shape;636;p52"/>
            <p:cNvSpPr/>
            <p:nvPr/>
          </p:nvSpPr>
          <p:spPr>
            <a:xfrm>
              <a:off x="6284825" y="3423050"/>
              <a:ext cx="2522700" cy="1485900"/>
            </a:xfrm>
            <a:prstGeom prst="roundRect">
              <a:avLst>
                <a:gd fmla="val 9292" name="adj"/>
              </a:avLst>
            </a:prstGeom>
            <a:solidFill>
              <a:srgbClr val="FFDEDE">
                <a:alpha val="74300"/>
              </a:srgbClr>
            </a:solidFill>
            <a:ln cap="flat" cmpd="sng" w="9525">
              <a:solidFill>
                <a:srgbClr val="FC58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 txBox="1"/>
            <p:nvPr/>
          </p:nvSpPr>
          <p:spPr>
            <a:xfrm>
              <a:off x="6357300" y="3454350"/>
              <a:ext cx="2458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C5857"/>
                  </a:solidFill>
                  <a:latin typeface="DM Sans"/>
                  <a:ea typeface="DM Sans"/>
                  <a:cs typeface="DM Sans"/>
                  <a:sym typeface="DM Sans"/>
                </a:rPr>
                <a:t>NEED</a:t>
              </a:r>
              <a:endParaRPr b="1" sz="1500">
                <a:solidFill>
                  <a:srgbClr val="FC5857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A platform where more users != popularity rules; a way to let niche songs cut through mass-produced popular music.</a:t>
              </a:r>
              <a:endParaRPr b="1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7277950" y="3020400"/>
              <a:ext cx="186286" cy="516424"/>
            </a:xfrm>
            <a:custGeom>
              <a:rect b="b" l="l" r="r" t="t"/>
              <a:pathLst>
                <a:path extrusionOk="0" h="40267" w="15329">
                  <a:moveTo>
                    <a:pt x="7550" y="0"/>
                  </a:moveTo>
                  <a:cubicBezTo>
                    <a:pt x="3638" y="5086"/>
                    <a:pt x="45" y="13654"/>
                    <a:pt x="3775" y="18875"/>
                  </a:cubicBezTo>
                  <a:cubicBezTo>
                    <a:pt x="5977" y="21957"/>
                    <a:pt x="16796" y="21318"/>
                    <a:pt x="15100" y="17931"/>
                  </a:cubicBezTo>
                  <a:cubicBezTo>
                    <a:pt x="14441" y="16615"/>
                    <a:pt x="12153" y="17409"/>
                    <a:pt x="10696" y="17617"/>
                  </a:cubicBezTo>
                  <a:cubicBezTo>
                    <a:pt x="2430" y="18796"/>
                    <a:pt x="0" y="31918"/>
                    <a:pt x="0" y="40267"/>
                  </a:cubicBezTo>
                </a:path>
              </a:pathLst>
            </a:custGeom>
            <a:noFill/>
            <a:ln cap="flat" cmpd="sng" w="19050">
              <a:solidFill>
                <a:srgbClr val="FC5857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Summary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(by proxy of our initial 3 design questions) 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💫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53"/>
          <p:cNvGrpSpPr/>
          <p:nvPr/>
        </p:nvGrpSpPr>
        <p:grpSpPr>
          <a:xfrm>
            <a:off x="637220" y="1268389"/>
            <a:ext cx="5866180" cy="580661"/>
            <a:chOff x="637220" y="1268389"/>
            <a:chExt cx="5866180" cy="580661"/>
          </a:xfrm>
        </p:grpSpPr>
        <p:sp>
          <p:nvSpPr>
            <p:cNvPr id="646" name="Google Shape;646;p53"/>
            <p:cNvSpPr txBox="1"/>
            <p:nvPr/>
          </p:nvSpPr>
          <p:spPr>
            <a:xfrm>
              <a:off x="1054800" y="1369050"/>
              <a:ext cx="54486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People value </a:t>
              </a:r>
              <a:r>
                <a:rPr b="1" lang="en" sz="16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music as a means of communication and something that makes memories + emotions more vivid.</a:t>
              </a:r>
              <a:endParaRPr b="1" sz="16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7" name="Google Shape;647;p53"/>
            <p:cNvSpPr txBox="1"/>
            <p:nvPr/>
          </p:nvSpPr>
          <p:spPr>
            <a:xfrm>
              <a:off x="637220" y="1268389"/>
              <a:ext cx="3897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FF8988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2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48" name="Google Shape;648;p53"/>
          <p:cNvGrpSpPr/>
          <p:nvPr/>
        </p:nvGrpSpPr>
        <p:grpSpPr>
          <a:xfrm>
            <a:off x="637220" y="2305261"/>
            <a:ext cx="4369780" cy="582989"/>
            <a:chOff x="637220" y="2305261"/>
            <a:chExt cx="4369780" cy="582989"/>
          </a:xfrm>
        </p:grpSpPr>
        <p:sp>
          <p:nvSpPr>
            <p:cNvPr id="649" name="Google Shape;649;p53"/>
            <p:cNvSpPr txBox="1"/>
            <p:nvPr/>
          </p:nvSpPr>
          <p:spPr>
            <a:xfrm>
              <a:off x="1054800" y="2394150"/>
              <a:ext cx="39522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People desire the feeling of finding something novel, unknown</a:t>
              </a:r>
              <a:endParaRPr b="1" sz="16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0" name="Google Shape;650;p53"/>
            <p:cNvSpPr txBox="1"/>
            <p:nvPr/>
          </p:nvSpPr>
          <p:spPr>
            <a:xfrm>
              <a:off x="637220" y="2305261"/>
              <a:ext cx="3897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FF8988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32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51" name="Google Shape;651;p53"/>
          <p:cNvGrpSpPr/>
          <p:nvPr/>
        </p:nvGrpSpPr>
        <p:grpSpPr>
          <a:xfrm>
            <a:off x="637220" y="3490807"/>
            <a:ext cx="4369780" cy="585343"/>
            <a:chOff x="637220" y="3490807"/>
            <a:chExt cx="4369780" cy="585343"/>
          </a:xfrm>
        </p:grpSpPr>
        <p:sp>
          <p:nvSpPr>
            <p:cNvPr id="652" name="Google Shape;652;p53"/>
            <p:cNvSpPr txBox="1"/>
            <p:nvPr/>
          </p:nvSpPr>
          <p:spPr>
            <a:xfrm>
              <a:off x="1054800" y="3582050"/>
              <a:ext cx="39522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Creators value the connections, growth, and expressiveness music confers</a:t>
              </a:r>
              <a:endParaRPr b="1" sz="16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3" name="Google Shape;653;p53"/>
            <p:cNvSpPr txBox="1"/>
            <p:nvPr/>
          </p:nvSpPr>
          <p:spPr>
            <a:xfrm>
              <a:off x="637220" y="3490807"/>
              <a:ext cx="3897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FF8988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32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54" name="Google Shape;654;p53"/>
          <p:cNvSpPr txBox="1"/>
          <p:nvPr/>
        </p:nvSpPr>
        <p:spPr>
          <a:xfrm>
            <a:off x="5179425" y="2317950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but struggle to dig past popular songs to realize this desire.</a:t>
            </a:r>
            <a:endParaRPr b="1" sz="1600">
              <a:solidFill>
                <a:schemeClr val="dk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53"/>
          <p:cNvSpPr txBox="1"/>
          <p:nvPr/>
        </p:nvSpPr>
        <p:spPr>
          <a:xfrm>
            <a:off x="5179425" y="3449925"/>
            <a:ext cx="3000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yet </a:t>
            </a:r>
            <a:r>
              <a:rPr b="1" lang="en" sz="1600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can</a:t>
            </a:r>
            <a:r>
              <a:rPr b="1" lang="en" sz="1600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 not easily experience these aspects.</a:t>
            </a:r>
            <a:endParaRPr b="1" sz="1600">
              <a:solidFill>
                <a:schemeClr val="dk1"/>
              </a:solidFill>
              <a:highlight>
                <a:schemeClr val="accent3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4"/>
          <p:cNvSpPr txBox="1"/>
          <p:nvPr>
            <p:ph type="title"/>
          </p:nvPr>
        </p:nvSpPr>
        <p:spPr>
          <a:xfrm>
            <a:off x="929575" y="2150850"/>
            <a:ext cx="790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appendix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1" name="Google Shape;661;p54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2" name="Google Shape;662;p54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rgbClr val="FC585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3" name="Google Shape;663;p54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FF898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5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Appendix Info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55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 txBox="1"/>
          <p:nvPr>
            <p:ph idx="4294967295" type="body"/>
          </p:nvPr>
        </p:nvSpPr>
        <p:spPr>
          <a:xfrm>
            <a:off x="637225" y="1152475"/>
            <a:ext cx="787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slides before the appendix were not presented for time’s sake (4, 5, 6, 11, 15, 16, 22)</a:t>
            </a:r>
            <a:endParaRPr b="1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Consent Forms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 u="sng">
                <a:solidFill>
                  <a:schemeClr val="hlink"/>
                </a:solidFill>
                <a:hlinkClick r:id="rId4"/>
              </a:rPr>
              <a:t>Interview Items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Question Repo (interview guides)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Notetaker doc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Recordings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Notes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 u="sng">
                <a:solidFill>
                  <a:schemeClr val="hlink"/>
                </a:solidFill>
                <a:hlinkClick r:id="rId7"/>
              </a:rPr>
              <a:t>Empathy Maps WITH ANALYSIS</a:t>
            </a:r>
            <a:r>
              <a:rPr b="1" lang="en" sz="1500"/>
              <a:t> </a:t>
            </a:r>
            <a:r>
              <a:rPr lang="en" sz="1500"/>
              <a:t>(or flip deck to view without annotations)</a:t>
            </a:r>
            <a:endParaRPr sz="1500"/>
          </a:p>
        </p:txBody>
      </p:sp>
      <p:sp>
        <p:nvSpPr>
          <p:cNvPr id="671" name="Google Shape;671;p55"/>
          <p:cNvSpPr/>
          <p:nvPr/>
        </p:nvSpPr>
        <p:spPr>
          <a:xfrm>
            <a:off x="8134425" y="4236900"/>
            <a:ext cx="519600" cy="4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 txBox="1"/>
          <p:nvPr/>
        </p:nvSpPr>
        <p:spPr>
          <a:xfrm>
            <a:off x="6525825" y="4284450"/>
            <a:ext cx="17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Empathy maps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6"/>
          <p:cNvSpPr/>
          <p:nvPr/>
        </p:nvSpPr>
        <p:spPr>
          <a:xfrm>
            <a:off x="4572000" y="257160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EDE"/>
              </a:solidFill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0" y="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EDE"/>
              </a:solidFill>
            </a:endParaRPr>
          </a:p>
        </p:txBody>
      </p:sp>
      <p:sp>
        <p:nvSpPr>
          <p:cNvPr id="679" name="Google Shape;679;p56"/>
          <p:cNvSpPr txBox="1"/>
          <p:nvPr/>
        </p:nvSpPr>
        <p:spPr>
          <a:xfrm>
            <a:off x="230975" y="133650"/>
            <a:ext cx="40593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"sometimes I just wanna record a cover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for myself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and film a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silly video with my friends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go with it"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“[...] is my favorite project because I have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full control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over it.”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"It's better to record a song and mv than taking a pic to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capture a moment into memory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“Music is a social medium.”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4828975" y="133650"/>
            <a:ext cx="40593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Sending drafts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other musicians is an important way to stay inspired and get feedback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Collaborating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artists is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complicated and tedious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How can I bring my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 to the next level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Offering cheap services as a freelancer is a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necessary evil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5176675" y="2739850"/>
            <a:ext cx="38481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Frustrated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when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freelancing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bad clients 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Extremely</a:t>
            </a:r>
            <a:r>
              <a:rPr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anxious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during back-and-forth with clients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“I feel like my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value is dependent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on other people.”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Trapped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in a male-dominated industry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Insecure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about her abilities and work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56"/>
          <p:cNvSpPr txBox="1"/>
          <p:nvPr/>
        </p:nvSpPr>
        <p:spPr>
          <a:xfrm>
            <a:off x="230975" y="2739850"/>
            <a:ext cx="40593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Freelances on fiverr where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client is always right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Creates playlists based on emotion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Became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super animated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when speaking about improv and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creative expression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Mostly listens to songs that could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inspire her in the right direction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(for her client)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3" name="Google Shape;683;p56"/>
          <p:cNvPicPr preferRelativeResize="0"/>
          <p:nvPr/>
        </p:nvPicPr>
        <p:blipFill rotWithShape="1">
          <a:blip r:embed="rId3">
            <a:alphaModFix/>
          </a:blip>
          <a:srcRect b="0" l="11602" r="11610" t="0"/>
          <a:stretch/>
        </p:blipFill>
        <p:spPr>
          <a:xfrm>
            <a:off x="4050748" y="2050497"/>
            <a:ext cx="1042500" cy="104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/>
          <p:nvPr/>
        </p:nvSpPr>
        <p:spPr>
          <a:xfrm>
            <a:off x="4572000" y="257160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689" name="Google Shape;689;p57"/>
          <p:cNvSpPr/>
          <p:nvPr/>
        </p:nvSpPr>
        <p:spPr>
          <a:xfrm>
            <a:off x="0" y="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690" name="Google Shape;690;p57"/>
          <p:cNvSpPr txBox="1"/>
          <p:nvPr/>
        </p:nvSpPr>
        <p:spPr>
          <a:xfrm>
            <a:off x="92600" y="133650"/>
            <a:ext cx="4270500" cy="2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SAY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Novelty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heightens the enjoyment of music.”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“This is my favorite song cos it's so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versatile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I can listen to it when studying, working out, or anything.”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“Sharing songs became a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core tenet of our friendship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"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“There is a high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emotional payoff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investing</a:t>
            </a: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 in finding good music.”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“A good study playlist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drowns out the world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around me and helps me stay in the zone for as long as i need to.”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 used to treat the process of finding good music as a </a:t>
            </a:r>
            <a:r>
              <a:rPr b="1" lang="en" sz="11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means to an end.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1" name="Google Shape;691;p57"/>
          <p:cNvSpPr txBox="1"/>
          <p:nvPr/>
        </p:nvSpPr>
        <p:spPr>
          <a:xfrm>
            <a:off x="4754425" y="133650"/>
            <a:ext cx="41340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THINK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 has ability to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enhance any experience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, “soundtrack to your life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Finding new music is a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journey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be appreciated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How can I discover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hidden gems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57"/>
          <p:cNvSpPr txBox="1"/>
          <p:nvPr/>
        </p:nvSpPr>
        <p:spPr>
          <a:xfrm>
            <a:off x="5045050" y="2739850"/>
            <a:ext cx="3979800" cy="23043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Frustrated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that when there’s a new genre/sound that’s becoming popular, fast followers and imitators who replicate that song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dilute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the quality of the music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Excited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when finding a niche song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Happy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when saying “My friends and I alike enjoy the feeling of replying to a song saying we’ve already heard it.” 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57"/>
          <p:cNvSpPr txBox="1"/>
          <p:nvPr/>
        </p:nvSpPr>
        <p:spPr>
          <a:xfrm>
            <a:off x="150750" y="273985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Prefers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constantly finding new music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over having a select few favorites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Looks for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niche genres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that aren't very mainstream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Relies on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Spotify’s release radar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find new music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Shares songs that correspond to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inside jokes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with friends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Is playfully competitive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his friends about discovering new music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Creates playlists for tasks (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functional listener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4" name="Google Shape;694;p57"/>
          <p:cNvPicPr preferRelativeResize="0"/>
          <p:nvPr/>
        </p:nvPicPr>
        <p:blipFill rotWithShape="1">
          <a:blip r:embed="rId3">
            <a:alphaModFix/>
          </a:blip>
          <a:srcRect b="0" l="14660" r="14653" t="0"/>
          <a:stretch/>
        </p:blipFill>
        <p:spPr>
          <a:xfrm>
            <a:off x="4050449" y="2050499"/>
            <a:ext cx="1043100" cy="104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/>
          <p:nvPr/>
        </p:nvSpPr>
        <p:spPr>
          <a:xfrm>
            <a:off x="4572000" y="257160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0" y="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01" name="Google Shape;701;p58"/>
          <p:cNvSpPr txBox="1"/>
          <p:nvPr/>
        </p:nvSpPr>
        <p:spPr>
          <a:xfrm>
            <a:off x="150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SAY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“There is a lot of</a:t>
            </a: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white-knighting 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in the music industry. A lot of people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hate 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on new artists and genres that are not their own”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“When I learn to play or cover a song on the guitar, I always pay attention to the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inflections 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tones 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of the songs to get a better grasp.”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“Creating music by myself gives me a sense of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accomplishment</a:t>
            </a: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I feel like I’ve done something I could be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proud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of”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“I recorded the song for her because she’s my best girl friend, and I really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cherish 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that.”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2" name="Google Shape;702;p58"/>
          <p:cNvSpPr txBox="1"/>
          <p:nvPr/>
        </p:nvSpPr>
        <p:spPr>
          <a:xfrm>
            <a:off x="150750" y="27227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Self-taught 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himself piano and has a high desire for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learning and taking action</a:t>
            </a:r>
            <a:endParaRPr b="1" sz="11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He uses music to hold, maintain, and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build relationships 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with other people.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He gets tired of listening to songs and “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gets numb to it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”. After, he goes to Spotify radio to find new selections, but the radio selections are often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limited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quantity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wise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Discovers music from family and media recommendations (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Youtube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, Spotify)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 is a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outlet for connection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for him. He uses it to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garner more friends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relate.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4722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THINK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 is a really nice thing to show off through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recordings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performances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 Overall, it’s a fun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medium for sharing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Learning instrumental music can be a good hobby to pick up especially during quarantine. And,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self-teaching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can be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powerful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extremely useful.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There are a lot of resources to learn and practice music. It’s a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readily accessible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genre to pick up by yourself.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5062600" y="2722700"/>
            <a:ext cx="39306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Frustration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- a lot of music people are prideful and often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gatekeep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the activity/genre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 lot of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musicians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hate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on new artists and other genres that are not their own. Makes the community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less welcoming</a:t>
            </a:r>
            <a:endParaRPr b="1" sz="13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Annoying 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to learn new songs on the guitar because the process is so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tedious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. Have to go find tabs, sheet music, learn the inflections and tones, record, etc.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b="0" l="26955" r="15237" t="0"/>
          <a:stretch/>
        </p:blipFill>
        <p:spPr>
          <a:xfrm>
            <a:off x="4050759" y="2050512"/>
            <a:ext cx="1042500" cy="104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/>
          <p:nvPr/>
        </p:nvSpPr>
        <p:spPr>
          <a:xfrm>
            <a:off x="4572000" y="257160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11" name="Google Shape;711;p59"/>
          <p:cNvSpPr/>
          <p:nvPr/>
        </p:nvSpPr>
        <p:spPr>
          <a:xfrm>
            <a:off x="0" y="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12" name="Google Shape;712;p59"/>
          <p:cNvSpPr txBox="1"/>
          <p:nvPr/>
        </p:nvSpPr>
        <p:spPr>
          <a:xfrm>
            <a:off x="150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SAY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“I’m a huge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nostalgist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. I love to look back and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rediscover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music and connect songs with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memories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“Between my boyfriend and me, those songs are sort of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‘our songs’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. It’s music that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strengthens our relationships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and bonds when we are long distance”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“Half-jokingly, I sometimes like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forcing people to hear my music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. Like, I like sharing music on the car aux because people can’t really refuse the music I play while I drive”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3" name="Google Shape;713;p59"/>
          <p:cNvSpPr txBox="1"/>
          <p:nvPr/>
        </p:nvSpPr>
        <p:spPr>
          <a:xfrm>
            <a:off x="150750" y="27227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Really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energetic talker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and can tell she has a lot of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passion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simply a ton to say about music and her experience with it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Loves Spotify and Taylor Swift especially. 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Finds songs on Tik Tok but sometimes has trouble finding the actual song from a Tik Tok. So, she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often searches up lyrics and even sounds to find the song.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Sorts playlists by months to lend back to her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nostalgic tie.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Listens to music all the time. It’s a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fun experience</a:t>
            </a:r>
            <a:endParaRPr b="1" sz="12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4" name="Google Shape;714;p59"/>
          <p:cNvSpPr txBox="1"/>
          <p:nvPr/>
        </p:nvSpPr>
        <p:spPr>
          <a:xfrm>
            <a:off x="4722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THINK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She was in show choir and sang for multiple years in her life, but she still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isn’t 100% confident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in making music with  her newly picked up guitar skills”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Enjoys playing music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for fun and sharing</a:t>
            </a: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 that only with her boyfriend because she feels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comfortable</a:t>
            </a:r>
            <a:endParaRPr b="1" sz="1200" u="sng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She connects a lot of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music to memory</a:t>
            </a:r>
            <a:endParaRPr b="1" sz="1200" u="sng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n" sz="1200">
                <a:latin typeface="DM Sans"/>
                <a:ea typeface="DM Sans"/>
                <a:cs typeface="DM Sans"/>
                <a:sym typeface="DM Sans"/>
              </a:rPr>
              <a:t>Doesn’t feel like there are enough outlets to discover new music beyond her same friends who also </a:t>
            </a:r>
            <a:r>
              <a:rPr b="1" lang="en" sz="1200" u="sng">
                <a:latin typeface="DM Sans"/>
                <a:ea typeface="DM Sans"/>
                <a:cs typeface="DM Sans"/>
                <a:sym typeface="DM Sans"/>
              </a:rPr>
              <a:t>don’t have many diverse tastes</a:t>
            </a:r>
            <a:endParaRPr b="1" sz="1200" u="sng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5" name="Google Shape;715;p59"/>
          <p:cNvSpPr txBox="1"/>
          <p:nvPr/>
        </p:nvSpPr>
        <p:spPr>
          <a:xfrm>
            <a:off x="4904650" y="2722700"/>
            <a:ext cx="40887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Very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cheerful and comfortable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when talking about a topic she’s really into - music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Thinks music listening is a fun/interactive activity to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build social relationship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get closer to people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Says music is an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“emotion-arising”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topic and is able to 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carry conversations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at times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DM Sans"/>
              <a:buChar char="●"/>
            </a:pP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Frustrated and insecure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because she doesn’t feel like she’s “</a:t>
            </a:r>
            <a:r>
              <a:rPr b="1" lang="en" sz="13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talented enough</a:t>
            </a:r>
            <a:r>
              <a:rPr lang="en" sz="13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” to make music</a:t>
            </a:r>
            <a:endParaRPr sz="13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6" name="Google Shape;716;p59"/>
          <p:cNvPicPr preferRelativeResize="0"/>
          <p:nvPr/>
        </p:nvPicPr>
        <p:blipFill rotWithShape="1">
          <a:blip r:embed="rId3">
            <a:alphaModFix/>
          </a:blip>
          <a:srcRect b="0" l="23720" r="23720" t="0"/>
          <a:stretch/>
        </p:blipFill>
        <p:spPr>
          <a:xfrm>
            <a:off x="4050749" y="2050512"/>
            <a:ext cx="1042500" cy="104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0"/>
          <p:cNvSpPr/>
          <p:nvPr/>
        </p:nvSpPr>
        <p:spPr>
          <a:xfrm>
            <a:off x="4572000" y="257160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22" name="Google Shape;722;p60"/>
          <p:cNvSpPr/>
          <p:nvPr/>
        </p:nvSpPr>
        <p:spPr>
          <a:xfrm>
            <a:off x="0" y="0"/>
            <a:ext cx="4572000" cy="25716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E6FF"/>
              </a:solidFill>
            </a:endParaRPr>
          </a:p>
        </p:txBody>
      </p:sp>
      <p:sp>
        <p:nvSpPr>
          <p:cNvPr id="723" name="Google Shape;723;p60"/>
          <p:cNvSpPr txBox="1"/>
          <p:nvPr/>
        </p:nvSpPr>
        <p:spPr>
          <a:xfrm>
            <a:off x="150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SAY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“My first love was hip hop because it’s just so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collaborative in nature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“I was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willing to open up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 things my brain wasn’t necessarily open to before “(on collaborating)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“I would’ve been at the point I was with music if I had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worked better and disciplined myself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more”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Companies and corporations 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dictate artistic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freedom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too much”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“I love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live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music”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150750" y="27227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Friends and him do a </a:t>
            </a:r>
            <a:r>
              <a:rPr b="1" lang="en" sz="15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music secret santa</a:t>
            </a:r>
            <a:r>
              <a:rPr lang="en" sz="15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with albums to discover music</a:t>
            </a:r>
            <a:endParaRPr sz="15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Finds </a:t>
            </a:r>
            <a:r>
              <a:rPr b="1" lang="en" sz="15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inspiration through historical events</a:t>
            </a:r>
            <a:r>
              <a:rPr lang="en" sz="15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and figures such as Simon Bolivar </a:t>
            </a:r>
            <a:endParaRPr sz="15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Says music plays a lot into his daily life and how he uses it to </a:t>
            </a:r>
            <a:r>
              <a:rPr b="1" lang="en" sz="15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bond with people and interact</a:t>
            </a:r>
            <a:endParaRPr b="1" sz="15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60"/>
          <p:cNvSpPr txBox="1"/>
          <p:nvPr/>
        </p:nvSpPr>
        <p:spPr>
          <a:xfrm>
            <a:off x="4722750" y="1165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THINK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Inspiration is short-lived and unreliable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-- it’s more reliable to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trial and error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until you hit a goldmine. Music requires a lot more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discipline and dedication</a:t>
            </a:r>
            <a:endParaRPr b="1" sz="11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Social media can facilitate an overwhelming amount of music exposure - could be good or bad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Sharing music with people is a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form of communication</a:t>
            </a: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that speaking cannot compare to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The internet permits more </a:t>
            </a:r>
            <a:r>
              <a:rPr b="1" lang="en" sz="11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freedom for independent musicians </a:t>
            </a:r>
            <a:endParaRPr b="1" sz="1100" u="sng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DM Sans"/>
              <a:buChar char="●"/>
            </a:pPr>
            <a:r>
              <a:rPr lang="en" sz="11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You need to get onto platforms early, it is increasingly more difficult for latecomers to break through</a:t>
            </a:r>
            <a:endParaRPr sz="11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6" name="Google Shape;726;p60"/>
          <p:cNvSpPr txBox="1"/>
          <p:nvPr/>
        </p:nvSpPr>
        <p:spPr>
          <a:xfrm>
            <a:off x="4722750" y="2722700"/>
            <a:ext cx="42705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</a:t>
            </a:r>
            <a:endParaRPr b="1"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Frustration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seeing younger new artists being more talented/more formal training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Imposter syndrome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(about music)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Angry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at the music industry where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executive dictate artistic freedom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/funding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Feels more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comfortable working w/ people w/ around the same age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= can share ideas of what’s cool/new, camaraderie,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easier to play with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, more comfortable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Takes music very </a:t>
            </a:r>
            <a:r>
              <a:rPr b="1" lang="en" sz="1200" u="sng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seriously</a:t>
            </a:r>
            <a:r>
              <a:rPr lang="en" sz="120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in terms of how it plays into his daily life (socially, etc)</a:t>
            </a:r>
            <a:endParaRPr sz="1200">
              <a:solidFill>
                <a:srgbClr val="1A1A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7" name="Google Shape;727;p60"/>
          <p:cNvSpPr txBox="1"/>
          <p:nvPr/>
        </p:nvSpPr>
        <p:spPr>
          <a:xfrm>
            <a:off x="3568200" y="2307450"/>
            <a:ext cx="2007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Corey</a:t>
            </a:r>
            <a:endParaRPr b="1" sz="25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2060400" y="1539150"/>
            <a:ext cx="50232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help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50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creators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5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execute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on their </a:t>
            </a:r>
            <a:r>
              <a:rPr b="1" lang="en" sz="2500"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creativity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and enable people to discover content which they resonate with</a:t>
            </a:r>
            <a:endParaRPr b="1" sz="25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21250" y="1588950"/>
            <a:ext cx="1429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What do people value most about the music experience?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230850" y="765750"/>
            <a:ext cx="2106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What empowers creators?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2057400" y="1539240"/>
            <a:ext cx="50202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help creators execute on their creativity and </a:t>
            </a:r>
            <a:r>
              <a:rPr b="1" lang="en" sz="25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enable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50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people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b="1" lang="en" sz="25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discover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content which they </a:t>
            </a:r>
            <a:r>
              <a:rPr b="1" lang="en" sz="2500">
                <a:solidFill>
                  <a:schemeClr val="dk1"/>
                </a:solidFill>
                <a:highlight>
                  <a:srgbClr val="FFDEDE"/>
                </a:highlight>
                <a:latin typeface="DM Sans"/>
                <a:ea typeface="DM Sans"/>
                <a:cs typeface="DM Sans"/>
                <a:sym typeface="DM Sans"/>
              </a:rPr>
              <a:t>resonate</a:t>
            </a:r>
            <a:r>
              <a:rPr b="1" lang="en" sz="2500">
                <a:solidFill>
                  <a:srgbClr val="CBCBCB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with</a:t>
            </a:r>
            <a:endParaRPr b="1" sz="25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160725" y="3384850"/>
            <a:ext cx="3219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What do people value most about the music experience?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91875" y="1438475"/>
            <a:ext cx="18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How do people discover music?</a:t>
            </a:r>
            <a:endParaRPr b="1" sz="20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673750" y="1464900"/>
            <a:ext cx="3351600" cy="2742000"/>
          </a:xfrm>
          <a:prstGeom prst="roundRect">
            <a:avLst>
              <a:gd fmla="val 8158" name="adj"/>
            </a:avLst>
          </a:prstGeom>
          <a:solidFill>
            <a:srgbClr val="FFDEDE">
              <a:alpha val="74300"/>
            </a:srgbClr>
          </a:solidFill>
          <a:ln cap="flat" cmpd="sng" w="9525">
            <a:solidFill>
              <a:srgbClr val="FC5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5857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900" y="1735700"/>
            <a:ext cx="3784976" cy="1895100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5400000" dist="19050">
              <a:srgbClr val="000000">
                <a:alpha val="12000"/>
              </a:srgbClr>
            </a:outerShdw>
          </a:effectLst>
        </p:spPr>
      </p:pic>
      <p:sp>
        <p:nvSpPr>
          <p:cNvPr id="118" name="Google Shape;118;p19"/>
          <p:cNvSpPr txBox="1"/>
          <p:nvPr/>
        </p:nvSpPr>
        <p:spPr>
          <a:xfrm>
            <a:off x="4571988" y="3630800"/>
            <a:ext cx="3820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Full interview </a:t>
            </a:r>
            <a:r>
              <a:rPr lang="en" sz="9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guides</a:t>
            </a:r>
            <a:r>
              <a:rPr lang="en" sz="900">
                <a:latin typeface="DM Sans"/>
                <a:ea typeface="DM Sans"/>
                <a:cs typeface="DM Sans"/>
                <a:sym typeface="DM Sans"/>
              </a:rPr>
              <a:t> in Google folder (incl. questions for creators)</a:t>
            </a:r>
            <a:endParaRPr sz="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came up with 3 motivating design questions and created a repo of discussion prompts from them.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629350" y="429768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1217529" y="1787913"/>
            <a:ext cx="2713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 do people value most about the music experience?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217529" y="2588952"/>
            <a:ext cx="211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How do people discover music?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217529" y="3466603"/>
            <a:ext cx="211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What empowers creators?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799945" y="1693853"/>
            <a:ext cx="389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3000">
              <a:solidFill>
                <a:srgbClr val="FF89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99945" y="2571503"/>
            <a:ext cx="389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rgbClr val="FF89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99945" y="3449154"/>
            <a:ext cx="389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8988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rgbClr val="FF89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19"/>
          <p:cNvSpPr/>
          <p:nvPr/>
        </p:nvSpPr>
        <p:spPr>
          <a:xfrm rot="5400000">
            <a:off x="4087200" y="2752200"/>
            <a:ext cx="528300" cy="167400"/>
          </a:xfrm>
          <a:prstGeom prst="triangle">
            <a:avLst>
              <a:gd fmla="val 50000" name="adj"/>
            </a:avLst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517525" y="1980300"/>
            <a:ext cx="4184400" cy="605700"/>
          </a:xfrm>
          <a:prstGeom prst="roundRect">
            <a:avLst>
              <a:gd fmla="val 16667" name="adj"/>
            </a:avLst>
          </a:prstGeom>
          <a:solidFill>
            <a:srgbClr val="FFDEDE">
              <a:alpha val="74300"/>
            </a:srgbClr>
          </a:solidFill>
          <a:ln cap="flat" cmpd="sng" w="9525">
            <a:solidFill>
              <a:srgbClr val="FC5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5857"/>
              </a:solidFill>
            </a:endParaRPr>
          </a:p>
        </p:txBody>
      </p:sp>
      <p:grpSp>
        <p:nvGrpSpPr>
          <p:cNvPr id="133" name="Google Shape;133;p20"/>
          <p:cNvGrpSpPr/>
          <p:nvPr/>
        </p:nvGrpSpPr>
        <p:grpSpPr>
          <a:xfrm>
            <a:off x="1447251" y="1827896"/>
            <a:ext cx="6249498" cy="2555577"/>
            <a:chOff x="1050363" y="1837862"/>
            <a:chExt cx="7043275" cy="2797873"/>
          </a:xfrm>
        </p:grpSpPr>
        <p:grpSp>
          <p:nvGrpSpPr>
            <p:cNvPr id="134" name="Google Shape;134;p20"/>
            <p:cNvGrpSpPr/>
            <p:nvPr/>
          </p:nvGrpSpPr>
          <p:grpSpPr>
            <a:xfrm>
              <a:off x="1346923" y="1837862"/>
              <a:ext cx="5624979" cy="2797873"/>
              <a:chOff x="1866225" y="2126188"/>
              <a:chExt cx="4407600" cy="2039712"/>
            </a:xfrm>
          </p:grpSpPr>
          <p:cxnSp>
            <p:nvCxnSpPr>
              <p:cNvPr id="135" name="Google Shape;135;p20"/>
              <p:cNvCxnSpPr/>
              <p:nvPr/>
            </p:nvCxnSpPr>
            <p:spPr>
              <a:xfrm>
                <a:off x="1866225" y="4165900"/>
                <a:ext cx="4407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6" name="Google Shape;136;p20"/>
              <p:cNvSpPr/>
              <p:nvPr/>
            </p:nvSpPr>
            <p:spPr>
              <a:xfrm>
                <a:off x="1866225" y="2126188"/>
                <a:ext cx="4365250" cy="1884050"/>
              </a:xfrm>
              <a:custGeom>
                <a:rect b="b" l="l" r="r" t="t"/>
                <a:pathLst>
                  <a:path extrusionOk="0" h="75362" w="174610">
                    <a:moveTo>
                      <a:pt x="0" y="75362"/>
                    </a:moveTo>
                    <a:cubicBezTo>
                      <a:pt x="10424" y="73900"/>
                      <a:pt x="44100" y="79136"/>
                      <a:pt x="62542" y="66590"/>
                    </a:cubicBezTo>
                    <a:cubicBezTo>
                      <a:pt x="80984" y="54044"/>
                      <a:pt x="96172" y="1453"/>
                      <a:pt x="110652" y="85"/>
                    </a:cubicBezTo>
                    <a:cubicBezTo>
                      <a:pt x="125132" y="-1283"/>
                      <a:pt x="138763" y="49610"/>
                      <a:pt x="149423" y="58383"/>
                    </a:cubicBezTo>
                    <a:cubicBezTo>
                      <a:pt x="160083" y="67156"/>
                      <a:pt x="170412" y="53666"/>
                      <a:pt x="174610" y="52723"/>
                    </a:cubicBezTo>
                  </a:path>
                </a:pathLst>
              </a:cu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37" name="Google Shape;137;p20"/>
            <p:cNvSpPr txBox="1"/>
            <p:nvPr/>
          </p:nvSpPr>
          <p:spPr>
            <a:xfrm>
              <a:off x="1050363" y="371312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yourself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2186163" y="35966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project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961163" y="29000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Build rapport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0" name="Google Shape;140;p20"/>
            <p:cNvSpPr txBox="1"/>
            <p:nvPr/>
          </p:nvSpPr>
          <p:spPr>
            <a:xfrm>
              <a:off x="3400254" y="2081573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Evoke stories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5717738" y="23526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Reflect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2" name="Google Shape;142;p20"/>
            <p:cNvSpPr txBox="1"/>
            <p:nvPr/>
          </p:nvSpPr>
          <p:spPr>
            <a:xfrm>
              <a:off x="6740338" y="31559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Wrap-up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3" name="Google Shape;143;p20"/>
          <p:cNvSpPr txBox="1"/>
          <p:nvPr/>
        </p:nvSpPr>
        <p:spPr>
          <a:xfrm>
            <a:off x="637225" y="2164500"/>
            <a:ext cx="3049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Tell me about the last time you discovered a song you liked.</a:t>
            </a:r>
            <a:endParaRPr b="1" sz="18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4364450" y="2287825"/>
            <a:ext cx="91500" cy="91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4442687" y="1167579"/>
            <a:ext cx="910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rPr>
              <a:t>Explore emotions</a:t>
            </a:r>
            <a:endParaRPr b="1" sz="12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Our prompts were designed to evoke stories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4323150" y="1132500"/>
            <a:ext cx="4184700" cy="848700"/>
          </a:xfrm>
          <a:prstGeom prst="roundRect">
            <a:avLst>
              <a:gd fmla="val 16667" name="adj"/>
            </a:avLst>
          </a:prstGeom>
          <a:solidFill>
            <a:srgbClr val="FFDEDE">
              <a:alpha val="74300"/>
            </a:srgbClr>
          </a:solidFill>
          <a:ln cap="flat" cmpd="sng" w="9525">
            <a:solidFill>
              <a:srgbClr val="FC5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21"/>
          <p:cNvGrpSpPr/>
          <p:nvPr/>
        </p:nvGrpSpPr>
        <p:grpSpPr>
          <a:xfrm>
            <a:off x="1447251" y="1167579"/>
            <a:ext cx="6249498" cy="3215894"/>
            <a:chOff x="1050363" y="1114940"/>
            <a:chExt cx="7043275" cy="3520795"/>
          </a:xfrm>
        </p:grpSpPr>
        <p:grpSp>
          <p:nvGrpSpPr>
            <p:cNvPr id="154" name="Google Shape;154;p21"/>
            <p:cNvGrpSpPr/>
            <p:nvPr/>
          </p:nvGrpSpPr>
          <p:grpSpPr>
            <a:xfrm>
              <a:off x="1346923" y="1837862"/>
              <a:ext cx="5624979" cy="2797873"/>
              <a:chOff x="1866225" y="2126188"/>
              <a:chExt cx="4407600" cy="2039712"/>
            </a:xfrm>
          </p:grpSpPr>
          <p:cxnSp>
            <p:nvCxnSpPr>
              <p:cNvPr id="155" name="Google Shape;155;p21"/>
              <p:cNvCxnSpPr/>
              <p:nvPr/>
            </p:nvCxnSpPr>
            <p:spPr>
              <a:xfrm>
                <a:off x="1866225" y="4165900"/>
                <a:ext cx="4407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6" name="Google Shape;156;p21"/>
              <p:cNvSpPr/>
              <p:nvPr/>
            </p:nvSpPr>
            <p:spPr>
              <a:xfrm>
                <a:off x="1866225" y="2126188"/>
                <a:ext cx="4365250" cy="1884050"/>
              </a:xfrm>
              <a:custGeom>
                <a:rect b="b" l="l" r="r" t="t"/>
                <a:pathLst>
                  <a:path extrusionOk="0" h="75362" w="174610">
                    <a:moveTo>
                      <a:pt x="0" y="75362"/>
                    </a:moveTo>
                    <a:cubicBezTo>
                      <a:pt x="10424" y="73900"/>
                      <a:pt x="44100" y="79136"/>
                      <a:pt x="62542" y="66590"/>
                    </a:cubicBezTo>
                    <a:cubicBezTo>
                      <a:pt x="80984" y="54044"/>
                      <a:pt x="96172" y="1453"/>
                      <a:pt x="110652" y="85"/>
                    </a:cubicBezTo>
                    <a:cubicBezTo>
                      <a:pt x="125132" y="-1283"/>
                      <a:pt x="138763" y="49610"/>
                      <a:pt x="149423" y="58383"/>
                    </a:cubicBezTo>
                    <a:cubicBezTo>
                      <a:pt x="160083" y="67156"/>
                      <a:pt x="170412" y="53666"/>
                      <a:pt x="174610" y="52723"/>
                    </a:cubicBezTo>
                  </a:path>
                </a:pathLst>
              </a:custGeom>
              <a:noFill/>
              <a:ln cap="flat" cmpd="sng" w="19050">
                <a:solidFill>
                  <a:srgbClr val="CBCBC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57" name="Google Shape;157;p21"/>
            <p:cNvSpPr txBox="1"/>
            <p:nvPr/>
          </p:nvSpPr>
          <p:spPr>
            <a:xfrm>
              <a:off x="1050363" y="371312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yourself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8" name="Google Shape;158;p21"/>
            <p:cNvSpPr txBox="1"/>
            <p:nvPr/>
          </p:nvSpPr>
          <p:spPr>
            <a:xfrm>
              <a:off x="2186163" y="35966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Intro project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2961163" y="2900075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Build rapport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21"/>
            <p:cNvSpPr txBox="1"/>
            <p:nvPr/>
          </p:nvSpPr>
          <p:spPr>
            <a:xfrm>
              <a:off x="4426263" y="1114940"/>
              <a:ext cx="1026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Explore emotions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1" name="Google Shape;161;p21"/>
            <p:cNvSpPr txBox="1"/>
            <p:nvPr/>
          </p:nvSpPr>
          <p:spPr>
            <a:xfrm>
              <a:off x="5717738" y="23526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Reflect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6740338" y="3155925"/>
              <a:ext cx="13533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BCBCB"/>
                  </a:solidFill>
                  <a:latin typeface="DM Sans"/>
                  <a:ea typeface="DM Sans"/>
                  <a:cs typeface="DM Sans"/>
                  <a:sym typeface="DM Sans"/>
                </a:rPr>
                <a:t>Wrap-up</a:t>
              </a:r>
              <a:endParaRPr b="1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3" name="Google Shape;163;p21"/>
          <p:cNvSpPr txBox="1"/>
          <p:nvPr/>
        </p:nvSpPr>
        <p:spPr>
          <a:xfrm>
            <a:off x="5409325" y="1366350"/>
            <a:ext cx="3029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C5857"/>
              </a:buClr>
              <a:buSzPts val="1800"/>
              <a:buFont typeface="Reenie Beanie"/>
              <a:buChar char="-"/>
            </a:pPr>
            <a:r>
              <a:rPr b="1" lang="en" sz="18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Why is this your favorite?</a:t>
            </a:r>
            <a:endParaRPr b="1" sz="18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C5857"/>
              </a:buClr>
              <a:buSzPts val="1800"/>
              <a:buFont typeface="Reenie Beanie"/>
              <a:buChar char="-"/>
            </a:pPr>
            <a:r>
              <a:rPr b="1" lang="en" sz="1800">
                <a:solidFill>
                  <a:srgbClr val="FC5857"/>
                </a:solidFill>
                <a:latin typeface="Reenie Beanie"/>
                <a:ea typeface="Reenie Beanie"/>
                <a:cs typeface="Reenie Beanie"/>
                <a:sym typeface="Reenie Beanie"/>
              </a:rPr>
              <a:t>How did you feel in that moment of discovery?</a:t>
            </a:r>
            <a:endParaRPr b="1" sz="1800">
              <a:solidFill>
                <a:srgbClr val="FC5857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4808325" y="1780425"/>
            <a:ext cx="91500" cy="91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3412660" y="2050514"/>
            <a:ext cx="910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BCBCB"/>
                </a:solidFill>
                <a:latin typeface="DM Sans"/>
                <a:ea typeface="DM Sans"/>
                <a:cs typeface="DM Sans"/>
                <a:sym typeface="DM Sans"/>
              </a:rPr>
              <a:t>Evoke stories</a:t>
            </a:r>
            <a:endParaRPr b="1" sz="1200">
              <a:solidFill>
                <a:srgbClr val="CBCBC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If we noticed a thread come out from one of them, we’d start pulling it...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629350" y="444250"/>
            <a:ext cx="44400" cy="561000"/>
          </a:xfrm>
          <a:prstGeom prst="rect">
            <a:avLst/>
          </a:prstGeom>
          <a:solidFill>
            <a:srgbClr val="FF8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21111"/>
      </a:dk1>
      <a:lt1>
        <a:srgbClr val="FFFFFF"/>
      </a:lt1>
      <a:dk2>
        <a:srgbClr val="595959"/>
      </a:dk2>
      <a:lt2>
        <a:srgbClr val="EEEEEE"/>
      </a:lt2>
      <a:accent1>
        <a:srgbClr val="FC5857"/>
      </a:accent1>
      <a:accent2>
        <a:srgbClr val="FF8988"/>
      </a:accent2>
      <a:accent3>
        <a:srgbClr val="FFDEDE"/>
      </a:accent3>
      <a:accent4>
        <a:srgbClr val="C9DAF8"/>
      </a:accent4>
      <a:accent5>
        <a:srgbClr val="D9D2E9"/>
      </a:accent5>
      <a:accent6>
        <a:srgbClr val="6D9EE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